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9" r:id="rId4"/>
    <p:sldId id="263" r:id="rId5"/>
    <p:sldId id="268" r:id="rId7"/>
    <p:sldId id="269" r:id="rId8"/>
    <p:sldId id="264" r:id="rId9"/>
    <p:sldId id="271" r:id="rId10"/>
    <p:sldId id="261" r:id="rId11"/>
    <p:sldId id="278" r:id="rId12"/>
    <p:sldId id="279" r:id="rId13"/>
    <p:sldId id="266" r:id="rId14"/>
    <p:sldId id="258" r:id="rId15"/>
    <p:sldId id="280" r:id="rId16"/>
    <p:sldId id="282" r:id="rId17"/>
    <p:sldId id="284" r:id="rId18"/>
    <p:sldId id="283" r:id="rId19"/>
    <p:sldId id="285" r:id="rId20"/>
    <p:sldId id="267" r:id="rId21"/>
    <p:sldId id="273" r:id="rId22"/>
    <p:sldId id="28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62626"/>
    <a:srgbClr val="D9D9D9"/>
    <a:srgbClr val="315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62" autoAdjust="0"/>
  </p:normalViewPr>
  <p:slideViewPr>
    <p:cSldViewPr snapToGrid="0" showGuides="1">
      <p:cViewPr varScale="1">
        <p:scale>
          <a:sx n="107" d="100"/>
          <a:sy n="107" d="100"/>
        </p:scale>
        <p:origin x="678" y="78"/>
      </p:cViewPr>
      <p:guideLst>
        <p:guide pos="3842"/>
        <p:guide orient="horz" pos="2208"/>
        <p:guide pos="67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B6328-79C8-44C9-A0DB-CABF5B1DC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BCF04-2569-4D6B-A4A7-F502A40D0C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BCF04-2569-4D6B-A4A7-F502A40D0C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BCF04-2569-4D6B-A4A7-F502A40D0C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BCF04-2569-4D6B-A4A7-F502A40D0C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BFD0-4B06-44CE-A015-DFF7B6338B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9A05D-B8F5-4439-94A1-6A2866305C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jpeg"/><Relationship Id="rId7" Type="http://schemas.openxmlformats.org/officeDocument/2006/relationships/image" Target="../media/image26.jpeg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408707" y="5534561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峻野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冬训宣讲会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11/3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8456" y="2093985"/>
            <a:ext cx="2595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凛冬将至</a:t>
            </a:r>
            <a:endParaRPr lang="zh-CN" altLang="en-US" sz="4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1446" y="2635124"/>
            <a:ext cx="529606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冬训</a:t>
            </a:r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WINTER IS COMING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25131" y="4314825"/>
            <a:ext cx="51923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88365" y="734695"/>
            <a:ext cx="10287635" cy="542163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84903" y="2298178"/>
            <a:ext cx="4470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CLEAN &amp; MORDEN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 LIST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2" y="690562"/>
            <a:ext cx="5438775" cy="5476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61130" y="1997838"/>
            <a:ext cx="1319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防雨层</a:t>
            </a:r>
            <a:endParaRPr lang="zh-CN" altLang="en-US" sz="6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06021" y="3652594"/>
            <a:ext cx="2296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康海报体W12(P)" panose="040B0C00000000000000" pitchFamily="82" charset="-122"/>
                <a:ea typeface="华康海报体W12(P)" panose="040B0C00000000000000" pitchFamily="82" charset="-122"/>
              </a:rPr>
              <a:t>排汗</a:t>
            </a:r>
            <a:endParaRPr lang="en-US" altLang="zh-CN" sz="2000" dirty="0">
              <a:latin typeface="华康海报体W12(P)" panose="040B0C00000000000000" pitchFamily="82" charset="-122"/>
              <a:ea typeface="华康海报体W12(P)" panose="040B0C00000000000000" pitchFamily="82" charset="-122"/>
            </a:endParaRPr>
          </a:p>
          <a:p>
            <a:r>
              <a:rPr lang="zh-CN" altLang="en-US" sz="2000" dirty="0">
                <a:latin typeface="华康海报体W12(P)" panose="040B0C00000000000000" pitchFamily="82" charset="-122"/>
                <a:ea typeface="华康海报体W12(P)" panose="040B0C00000000000000" pitchFamily="82" charset="-122"/>
              </a:rPr>
              <a:t>防风防雨</a:t>
            </a:r>
            <a:endParaRPr lang="en-US" altLang="zh-CN" sz="2000" dirty="0">
              <a:latin typeface="华康海报体W12(P)" panose="040B0C00000000000000" pitchFamily="82" charset="-122"/>
              <a:ea typeface="华康海报体W12(P)" panose="040B0C00000000000000" pitchFamily="8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23725" y="5619023"/>
            <a:ext cx="11238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03371" y="5388678"/>
            <a:ext cx="2101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高帮，防水，保暖的登山鞋</a:t>
            </a:r>
            <a:endParaRPr lang="zh-CN" altLang="en-US" sz="20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47530" y="4086238"/>
            <a:ext cx="2024244" cy="762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防风，防雨，透气耐磨，硬壳冲锋裤</a:t>
            </a:r>
            <a:endParaRPr lang="zh-CN" altLang="en-US" sz="2000" b="1" dirty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  <p:transition spd="slow"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118616" y="5041437"/>
            <a:ext cx="1275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</a:rPr>
              <a:t>VINTAGE</a:t>
            </a:r>
            <a:endParaRPr lang="en-US" altLang="zh-CN" spc="300" dirty="0">
              <a:solidFill>
                <a:schemeClr val="bg1"/>
              </a:solidFill>
            </a:endParaRPr>
          </a:p>
          <a:p>
            <a:r>
              <a:rPr lang="en-US" altLang="zh-CN" spc="300" dirty="0">
                <a:solidFill>
                  <a:schemeClr val="bg1"/>
                </a:solidFill>
              </a:rPr>
              <a:t>RETRO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59747" y="5681476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02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 rot="10800000">
            <a:off x="845913" y="2290576"/>
            <a:ext cx="1464945" cy="25031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 fontAlgn="auto">
              <a:lnSpc>
                <a:spcPts val="5000"/>
              </a:lnSpc>
            </a:pPr>
            <a:r>
              <a:rPr lang="en-US" altLang="zh-CN" sz="5400" dirty="0">
                <a:solidFill>
                  <a:schemeClr val="bg1"/>
                </a:solidFill>
              </a:rPr>
              <a:t>OUR</a:t>
            </a:r>
            <a:endParaRPr lang="en-US" altLang="zh-CN" sz="5400" dirty="0">
              <a:solidFill>
                <a:schemeClr val="bg1"/>
              </a:solidFill>
            </a:endParaRPr>
          </a:p>
          <a:p>
            <a:pPr algn="r" fontAlgn="auto">
              <a:lnSpc>
                <a:spcPts val="5000"/>
              </a:lnSpc>
            </a:pPr>
            <a:r>
              <a:rPr lang="en-US" altLang="zh-CN" sz="5400" dirty="0">
                <a:solidFill>
                  <a:schemeClr val="bg1"/>
                </a:solidFill>
              </a:rPr>
              <a:t>PROJECT</a:t>
            </a:r>
            <a:endParaRPr lang="en-US" altLang="zh-CN" sz="5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5143" y="412750"/>
            <a:ext cx="11127105" cy="619633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9" y="803723"/>
            <a:ext cx="5438775" cy="5476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969" y="1511609"/>
            <a:ext cx="2299965" cy="1043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84934" y="1919542"/>
            <a:ext cx="760837" cy="118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484934" y="4209032"/>
            <a:ext cx="3050327" cy="832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259747" y="4446357"/>
            <a:ext cx="391881" cy="167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22"/>
          <p:cNvGraphicFramePr>
            <a:graphicFrameLocks noGrp="1"/>
          </p:cNvGraphicFramePr>
          <p:nvPr/>
        </p:nvGraphicFramePr>
        <p:xfrm>
          <a:off x="3175969" y="803723"/>
          <a:ext cx="8128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634"/>
                <a:gridCol w="872519"/>
                <a:gridCol w="3217851"/>
                <a:gridCol w="250199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要求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抓绒帽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个</a:t>
                      </a:r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不要棉的，不能带装饰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推荐羊毛材料的，速干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头巾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1</a:t>
                      </a:r>
                      <a:r>
                        <a:rPr lang="zh-CN" altLang="en-US" sz="1050" dirty="0"/>
                        <a:t>抓绒</a:t>
                      </a:r>
                      <a:r>
                        <a:rPr lang="en-US" altLang="zh-CN" sz="1050" dirty="0"/>
                        <a:t>1</a:t>
                      </a:r>
                      <a:r>
                        <a:rPr lang="zh-CN" altLang="en-US" sz="1050" dirty="0"/>
                        <a:t>普通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一条厚头巾，一条薄头巾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保温利器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排汗内衣裤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非紧身裤，非秋衣保暖衣裤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凯乐石，挪客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抓绒衣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任何品牌，不要低于</a:t>
                      </a:r>
                      <a:r>
                        <a:rPr lang="en-US" altLang="zh-CN" dirty="0"/>
                        <a:t>100RMB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可添加其他中间层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抓绒裤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要求稍低，小特有</a:t>
                      </a:r>
                      <a:r>
                        <a:rPr lang="en-US" altLang="zh-CN" dirty="0"/>
                        <a:t>70~100RMB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冲锋衣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硬壳冲锋衣，不推荐三合一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GTX</a:t>
                      </a:r>
                      <a:r>
                        <a:rPr lang="zh-CN" altLang="en-US" dirty="0"/>
                        <a:t>面料</a:t>
                      </a:r>
                      <a:r>
                        <a:rPr lang="en-US" altLang="zh-CN" dirty="0"/>
                        <a:t>12000mm</a:t>
                      </a:r>
                      <a:r>
                        <a:rPr lang="zh-CN" altLang="en-US" dirty="0"/>
                        <a:t>防水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冲锋裤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硬壳冲锋裤，要求稍低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GTX</a:t>
                      </a:r>
                      <a:r>
                        <a:rPr lang="zh-CN" altLang="en-US" dirty="0"/>
                        <a:t>面料，三层压胶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羽绒服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件</a:t>
                      </a:r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200g</a:t>
                      </a:r>
                      <a:r>
                        <a:rPr lang="zh-CN" altLang="en-US" dirty="0"/>
                        <a:t>充绒，</a:t>
                      </a:r>
                      <a:r>
                        <a:rPr lang="en-US" altLang="zh-CN" dirty="0"/>
                        <a:t>650</a:t>
                      </a:r>
                      <a:r>
                        <a:rPr lang="zh-CN" altLang="en-US" dirty="0"/>
                        <a:t>蓬以上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200g</a:t>
                      </a:r>
                      <a:r>
                        <a:rPr lang="zh-CN" altLang="en-US" dirty="0"/>
                        <a:t>以上，</a:t>
                      </a:r>
                      <a:r>
                        <a:rPr lang="en-US" altLang="zh-CN" dirty="0"/>
                        <a:t>800</a:t>
                      </a:r>
                      <a:r>
                        <a:rPr lang="zh-CN" altLang="en-US" dirty="0"/>
                        <a:t>蓬以上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羊毛袜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双</a:t>
                      </a:r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一定要买羊毛的，不要图便宜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尽量买户外品牌的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抓绒手套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双</a:t>
                      </a:r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最便宜的即可</a:t>
                      </a:r>
                      <a:r>
                        <a:rPr lang="en-US" altLang="zh-CN" dirty="0"/>
                        <a:t>9.9rmb</a:t>
                      </a:r>
                      <a:r>
                        <a:rPr lang="zh-CN" altLang="en-US" dirty="0"/>
                        <a:t>迪卡侬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可以买一双好的攀冰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防水手套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防水，保暖，不要买太大了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GTX </a:t>
                      </a:r>
                      <a:r>
                        <a:rPr lang="zh-CN" altLang="en-US" dirty="0"/>
                        <a:t>面料，双层并指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登山鞋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高帮，防水，保暖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GTX </a:t>
                      </a:r>
                      <a:r>
                        <a:rPr lang="zh-CN" altLang="en-US" dirty="0"/>
                        <a:t>面料，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底或其他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保温杯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0.6L~1.2L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不要超过</a:t>
                      </a:r>
                      <a:r>
                        <a:rPr lang="en-US" altLang="zh-CN" dirty="0"/>
                        <a:t>1.2L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 advTm="3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photo-1523467882744-1769e8831e85"/>
          <p:cNvPicPr>
            <a:picLocks noChangeAspect="1"/>
          </p:cNvPicPr>
          <p:nvPr/>
        </p:nvPicPr>
        <p:blipFill>
          <a:blip r:embed="rId1"/>
          <a:srcRect t="40412" b="5052"/>
          <a:stretch>
            <a:fillRect/>
          </a:stretch>
        </p:blipFill>
        <p:spPr>
          <a:xfrm>
            <a:off x="511810" y="480060"/>
            <a:ext cx="11181715" cy="34963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715082" y="3601671"/>
            <a:ext cx="1691489" cy="995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装备购买</a:t>
            </a:r>
            <a:endParaRPr lang="en-US" altLang="zh-CN" sz="44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其他说明</a:t>
            </a:r>
            <a:endParaRPr lang="en-US" altLang="zh-CN" sz="4400" b="1" baseline="30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3482" y="4222115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23482" y="5099685"/>
            <a:ext cx="100880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，在装备的购买中难免存在各种疑惑，这是正常现象。与卖家多沟通，与装备部老队员多沟通，不懂就问。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，装备验收在小五台出发时间的五天之前，所有要去小五台及冬训的小野娃必须在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日之前通过验收。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3, 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我们会组织一次集体去小特，时间在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日左右，有购买需求的小野娃要提前告知我去小特要买的东西。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，冬训及小五台都有一定的风险，愿意参加者需要自负后果。参加冬训另需征求家长同意并签字。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123482" y="4855845"/>
            <a:ext cx="9626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3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/>
          <p:cNvSpPr/>
          <p:nvPr/>
        </p:nvSpPr>
        <p:spPr>
          <a:xfrm>
            <a:off x="1414079" y="1432460"/>
            <a:ext cx="2113214" cy="3993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冬训</a:t>
            </a:r>
            <a:endParaRPr lang="en-US" altLang="zh-CN" sz="2800" dirty="0"/>
          </a:p>
          <a:p>
            <a:pPr algn="ctr"/>
            <a:r>
              <a:rPr lang="zh-CN" altLang="en-US" sz="2800" dirty="0"/>
              <a:t>小五台</a:t>
            </a:r>
            <a:endParaRPr lang="en-US" altLang="zh-CN" sz="2800" dirty="0"/>
          </a:p>
          <a:p>
            <a:pPr algn="ctr"/>
            <a:r>
              <a:rPr lang="zh-CN" altLang="en-US" sz="2800" dirty="0"/>
              <a:t>剪影</a:t>
            </a:r>
            <a:endParaRPr lang="en-US" altLang="zh-CN" sz="2800" dirty="0"/>
          </a:p>
          <a:p>
            <a:pPr algn="ctr"/>
            <a:r>
              <a:rPr lang="en-US" altLang="zh-CN" sz="2800" dirty="0"/>
              <a:t>+</a:t>
            </a:r>
            <a:endParaRPr lang="en-US" altLang="zh-CN" sz="2800" dirty="0"/>
          </a:p>
          <a:p>
            <a:pPr algn="ctr"/>
            <a:r>
              <a:rPr lang="zh-CN" altLang="en-US" sz="2800" dirty="0"/>
              <a:t>讲故事</a:t>
            </a:r>
            <a:endParaRPr lang="en-US" altLang="zh-CN" sz="2800" dirty="0"/>
          </a:p>
          <a:p>
            <a:pPr algn="ctr"/>
            <a:r>
              <a:rPr lang="zh-CN" altLang="en-US" sz="2800" dirty="0"/>
              <a:t>环节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40828" y="2807562"/>
            <a:ext cx="237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30919" y="2220833"/>
            <a:ext cx="5372987" cy="3993080"/>
          </a:xfrm>
          <a:prstGeom prst="rect">
            <a:avLst/>
          </a:prstGeom>
          <a:blipFill rotWithShape="1">
            <a:blip r:embed="rId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439" y="2220833"/>
            <a:ext cx="5309946" cy="3993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6"/>
          <a:stretch>
            <a:fillRect/>
          </a:stretch>
        </p:blipFill>
        <p:spPr>
          <a:xfrm>
            <a:off x="5248278" y="2807562"/>
            <a:ext cx="5324107" cy="33966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rot="360000">
            <a:off x="8303593" y="1130523"/>
            <a:ext cx="3230215" cy="2437515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endParaRPr lang="zh-CN" altLang="en-US" strike="noStrike" noProof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3773">
            <a:off x="8326756" y="1170445"/>
            <a:ext cx="3183888" cy="2395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916">
            <a:off x="8304633" y="1136890"/>
            <a:ext cx="3236950" cy="24277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179499">
            <a:off x="4398628" y="553387"/>
            <a:ext cx="3908531" cy="2949371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endParaRPr lang="zh-CN" altLang="en-US" strike="noStrike" noProof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内容占位符 8"/>
          <p:cNvPicPr>
            <a:picLocks noChangeAspect="1"/>
          </p:cNvPicPr>
          <p:nvPr/>
        </p:nvPicPr>
        <p:blipFill rotWithShape="1">
          <a:blip r:embed="rId8"/>
          <a:srcRect l="139" t="-1684" r="11992" b="1684"/>
          <a:stretch>
            <a:fillRect/>
          </a:stretch>
        </p:blipFill>
        <p:spPr>
          <a:xfrm rot="21177786">
            <a:off x="4428445" y="550720"/>
            <a:ext cx="3848897" cy="29201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907">
            <a:off x="4437436" y="594402"/>
            <a:ext cx="3849093" cy="2886820"/>
          </a:xfrm>
          <a:prstGeom prst="rect">
            <a:avLst/>
          </a:prstGeom>
        </p:spPr>
      </p:pic>
    </p:spTree>
  </p:cSld>
  <p:clrMapOvr>
    <a:masterClrMapping/>
  </p:clrMapOvr>
  <p:transition spd="slow" advTm="3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46877" y="649155"/>
            <a:ext cx="3078247" cy="4055468"/>
          </a:xfrm>
          <a:prstGeom prst="rect">
            <a:avLst/>
          </a:prstGeom>
          <a:solidFill>
            <a:schemeClr val="bg1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05143" y="391810"/>
            <a:ext cx="11127105" cy="619633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1" y="726130"/>
            <a:ext cx="2939371" cy="391916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460993" y="1497245"/>
            <a:ext cx="3078247" cy="4055468"/>
          </a:xfrm>
          <a:prstGeom prst="rect">
            <a:avLst/>
          </a:prstGeom>
          <a:solidFill>
            <a:schemeClr val="bg1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67" y="1556576"/>
            <a:ext cx="2939371" cy="39191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07496" y="2345335"/>
            <a:ext cx="3078247" cy="4055468"/>
          </a:xfrm>
          <a:prstGeom prst="rect">
            <a:avLst/>
          </a:prstGeom>
          <a:solidFill>
            <a:schemeClr val="bg1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3488"/>
            <a:ext cx="2939371" cy="391916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189868" y="726130"/>
            <a:ext cx="3078247" cy="4055468"/>
          </a:xfrm>
          <a:prstGeom prst="rect">
            <a:avLst/>
          </a:prstGeom>
          <a:solidFill>
            <a:schemeClr val="bg1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33" y="776735"/>
            <a:ext cx="2945916" cy="3927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87448" y="607273"/>
            <a:ext cx="5382860" cy="4124107"/>
          </a:xfrm>
          <a:prstGeom prst="rect">
            <a:avLst/>
          </a:prstGeom>
          <a:solidFill>
            <a:schemeClr val="bg1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67" y="690743"/>
            <a:ext cx="5276221" cy="39571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69283" y="1612416"/>
            <a:ext cx="3078247" cy="4055468"/>
          </a:xfrm>
          <a:prstGeom prst="rect">
            <a:avLst/>
          </a:prstGeom>
          <a:solidFill>
            <a:schemeClr val="bg1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55" y="1654296"/>
            <a:ext cx="2967875" cy="395716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218153" y="410666"/>
            <a:ext cx="3078247" cy="4055468"/>
          </a:xfrm>
          <a:prstGeom prst="rect">
            <a:avLst/>
          </a:prstGeom>
          <a:solidFill>
            <a:schemeClr val="bg1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53" y="485702"/>
            <a:ext cx="2929046" cy="39053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6" b="12062"/>
          <a:stretch>
            <a:fillRect/>
          </a:stretch>
        </p:blipFill>
        <p:spPr>
          <a:xfrm>
            <a:off x="3362061" y="-31411"/>
            <a:ext cx="5097200" cy="68894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8" t="20716" r="19820" b="58417"/>
          <a:stretch>
            <a:fillRect/>
          </a:stretch>
        </p:blipFill>
        <p:spPr>
          <a:xfrm>
            <a:off x="4352193" y="485702"/>
            <a:ext cx="3384076" cy="54037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8" t="20716" r="19820" b="61418"/>
          <a:stretch>
            <a:fillRect/>
          </a:stretch>
        </p:blipFill>
        <p:spPr>
          <a:xfrm>
            <a:off x="3335221" y="-153147"/>
            <a:ext cx="5128053" cy="7011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小五台视频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59752" y="291793"/>
            <a:ext cx="11072496" cy="6274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9" b="16947"/>
          <a:stretch>
            <a:fillRect/>
          </a:stretch>
        </p:blipFill>
        <p:spPr>
          <a:xfrm>
            <a:off x="6263600" y="384484"/>
            <a:ext cx="4935379" cy="60731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00" y="133404"/>
            <a:ext cx="4935379" cy="65753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5875"/>
            <a:ext cx="5003165" cy="6873875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康海报体W12(P)" panose="040B0C00000000000000" pitchFamily="82" charset="-122"/>
                <a:ea typeface="华康海报体W12(P)" panose="040B0C00000000000000" pitchFamily="82" charset="-122"/>
              </a:rPr>
              <a:t>队长微信</a:t>
            </a:r>
            <a:endParaRPr lang="zh-CN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华康海报体W12(P)" panose="040B0C00000000000000" pitchFamily="82" charset="-122"/>
              <a:ea typeface="华康海报体W12(P)" panose="040B0C00000000000000" pitchFamily="8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0195" y="247650"/>
            <a:ext cx="4424045" cy="636333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hoto-1477346611705-65d1883cee1e"/>
          <p:cNvPicPr>
            <a:picLocks noChangeAspect="1"/>
          </p:cNvPicPr>
          <p:nvPr/>
        </p:nvPicPr>
        <p:blipFill>
          <a:blip r:embed="rId1"/>
          <a:srcRect b="36218"/>
          <a:stretch>
            <a:fillRect/>
          </a:stretch>
        </p:blipFill>
        <p:spPr>
          <a:xfrm>
            <a:off x="-18415" y="828675"/>
            <a:ext cx="12228830" cy="52000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28779" y="3049250"/>
            <a:ext cx="8279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QUESTION&amp;ANSWER</a:t>
            </a:r>
            <a:endParaRPr lang="en-US" altLang="zh-CN" sz="5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0828" y="2807562"/>
            <a:ext cx="237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2205728" y="3948958"/>
            <a:ext cx="7531584" cy="23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05143" y="391810"/>
            <a:ext cx="11127105" cy="619633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30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89560" y="2705725"/>
            <a:ext cx="55483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800" dirty="0">
                <a:solidFill>
                  <a:schemeClr val="bg1"/>
                </a:solidFill>
                <a:latin typeface="華康布丁體" panose="040B0700000000000000" pitchFamily="82" charset="-122"/>
                <a:ea typeface="華康布丁體" panose="040B0700000000000000" pitchFamily="82" charset="-122"/>
                <a:cs typeface="Adobe Gurmukhi" panose="01010101010101010101" pitchFamily="50" charset="0"/>
              </a:rPr>
              <a:t>THANKS</a:t>
            </a:r>
            <a:endParaRPr lang="zh-CN" altLang="en-US" sz="8800" dirty="0">
              <a:solidFill>
                <a:schemeClr val="bg1"/>
              </a:solidFill>
              <a:latin typeface="華康布丁體" panose="040B0700000000000000" pitchFamily="82" charset="-122"/>
              <a:ea typeface="華康布丁體" panose="040B0700000000000000" pitchFamily="82" charset="-122"/>
              <a:cs typeface="Adobe Gurmukhi" panose="01010101010101010101" pitchFamily="50" charset="0"/>
            </a:endParaRPr>
          </a:p>
        </p:txBody>
      </p:sp>
    </p:spTree>
  </p:cSld>
  <p:clrMapOvr>
    <a:masterClrMapping/>
  </p:clrMapOvr>
  <p:transition spd="slow" advTm="3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08305" y="597535"/>
            <a:ext cx="7625715" cy="3815080"/>
          </a:xfrm>
          <a:prstGeom prst="rect">
            <a:avLst/>
          </a:prstGeom>
          <a:solidFill>
            <a:srgbClr val="2626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04690" y="3375611"/>
            <a:ext cx="4231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 opened up a cage and lifted out a 6ft python.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6450" y="1035685"/>
            <a:ext cx="11068685" cy="5070475"/>
            <a:chOff x="1270" y="1391"/>
            <a:chExt cx="17431" cy="7985"/>
          </a:xfrm>
        </p:grpSpPr>
        <p:sp>
          <p:nvSpPr>
            <p:cNvPr id="4" name="矩形 3"/>
            <p:cNvSpPr/>
            <p:nvPr/>
          </p:nvSpPr>
          <p:spPr>
            <a:xfrm>
              <a:off x="8283" y="1396"/>
              <a:ext cx="10418" cy="7980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photo-1477003392500-e77d85415ada"/>
            <p:cNvPicPr>
              <a:picLocks noChangeAspect="1"/>
            </p:cNvPicPr>
            <p:nvPr/>
          </p:nvPicPr>
          <p:blipFill>
            <a:blip r:embed="rId1"/>
            <a:srcRect l="1890" t="288" r="15556" b="-288"/>
            <a:stretch>
              <a:fillRect/>
            </a:stretch>
          </p:blipFill>
          <p:spPr>
            <a:xfrm>
              <a:off x="1270" y="1391"/>
              <a:ext cx="9457" cy="7612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7304690" y="1665888"/>
            <a:ext cx="39641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 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04690" y="3429000"/>
            <a:ext cx="363272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黄姥姥，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级应用数理学院物理学</a:t>
            </a:r>
            <a:endParaRPr lang="en-US" altLang="zh-CN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大五台，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年冬训，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小五台</a:t>
            </a:r>
            <a:endParaRPr lang="en-US" altLang="zh-CN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岗什卡攀登修路组成员</a:t>
            </a:r>
            <a:endParaRPr lang="en-US" altLang="zh-CN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登顶岗什卡主峰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5254</a:t>
            </a:r>
            <a:endParaRPr lang="en-US" altLang="zh-CN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451734" y="2787491"/>
            <a:ext cx="36397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5994"/>
          <a:stretch>
            <a:fillRect/>
          </a:stretch>
        </p:blipFill>
        <p:spPr>
          <a:xfrm>
            <a:off x="806450" y="1035685"/>
            <a:ext cx="5426826" cy="482257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233276" y="1035685"/>
            <a:ext cx="578369" cy="48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233276" y="1035685"/>
            <a:ext cx="15705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3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9" b="16947"/>
          <a:stretch>
            <a:fillRect/>
          </a:stretch>
        </p:blipFill>
        <p:spPr>
          <a:xfrm>
            <a:off x="3220253" y="392422"/>
            <a:ext cx="4935379" cy="6073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0"/>
    </mc:Choice>
    <mc:Fallback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76" y="-5923"/>
            <a:ext cx="10326841" cy="6884561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6573303" y="-26670"/>
            <a:ext cx="5618697" cy="6905308"/>
          </a:xfrm>
          <a:custGeom>
            <a:avLst/>
            <a:gdLst>
              <a:gd name="connsiteX0" fmla="*/ 0 w 9373"/>
              <a:gd name="connsiteY0" fmla="*/ 0 h 10842"/>
              <a:gd name="connsiteX1" fmla="*/ 9373 w 9373"/>
              <a:gd name="connsiteY1" fmla="*/ 35 h 10842"/>
              <a:gd name="connsiteX2" fmla="*/ 9327 w 9373"/>
              <a:gd name="connsiteY2" fmla="*/ 10842 h 10842"/>
              <a:gd name="connsiteX3" fmla="*/ 1276 w 9373"/>
              <a:gd name="connsiteY3" fmla="*/ 10842 h 10842"/>
              <a:gd name="connsiteX4" fmla="*/ 0 w 9373"/>
              <a:gd name="connsiteY4" fmla="*/ 0 h 1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73" h="10842">
                <a:moveTo>
                  <a:pt x="0" y="0"/>
                </a:moveTo>
                <a:lnTo>
                  <a:pt x="9373" y="35"/>
                </a:lnTo>
                <a:lnTo>
                  <a:pt x="9327" y="10842"/>
                </a:lnTo>
                <a:lnTo>
                  <a:pt x="1276" y="108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379783" y="1436370"/>
            <a:ext cx="45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什么是冬训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563696" y="2082701"/>
            <a:ext cx="20549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534380" y="4198412"/>
            <a:ext cx="3423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冬训作为峻野每年寒假传统项目</a:t>
            </a:r>
            <a:endParaRPr lang="en-US" altLang="zh-CN" dirty="0"/>
          </a:p>
          <a:p>
            <a:r>
              <a:rPr lang="zh-CN" altLang="en-US" dirty="0"/>
              <a:t>是除了雪山科考之外的头等大事</a:t>
            </a:r>
            <a:endParaRPr lang="en-US" altLang="zh-CN" dirty="0"/>
          </a:p>
          <a:p>
            <a:r>
              <a:rPr lang="zh-CN" altLang="en-US" dirty="0"/>
              <a:t>对于雪山有憧憬的小野娃</a:t>
            </a:r>
            <a:endParaRPr lang="en-US" altLang="zh-CN" dirty="0"/>
          </a:p>
          <a:p>
            <a:r>
              <a:rPr lang="zh-CN" altLang="en-US" dirty="0"/>
              <a:t>冬训也是你的必修项目之一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7534380" y="2540391"/>
            <a:ext cx="352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短暂的冰季期间，各大高校以及户外俱乐部，登山攀岩届的大佬都会聚集在冰壁前或娱乐或学习</a:t>
            </a:r>
            <a:endParaRPr lang="en-US" altLang="zh-CN" dirty="0"/>
          </a:p>
          <a:p>
            <a:r>
              <a:rPr lang="zh-CN" altLang="en-US" dirty="0"/>
              <a:t>体验攀冰的特殊乐趣</a:t>
            </a:r>
            <a:endParaRPr lang="zh-CN" altLang="en-US" dirty="0"/>
          </a:p>
        </p:txBody>
      </p:sp>
    </p:spTree>
  </p:cSld>
  <p:clrMapOvr>
    <a:masterClrMapping/>
  </p:clrMapOvr>
  <p:transition spd="slow" advTm="3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37605" y="0"/>
            <a:ext cx="595439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76758" y="147987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冬训干什么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904837" y="2135864"/>
            <a:ext cx="16206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9" y="850959"/>
            <a:ext cx="7182188" cy="538664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259326" y="2283863"/>
            <a:ext cx="3453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zh-CN" dirty="0">
              <a:solidFill>
                <a:schemeClr val="bg1"/>
              </a:solidFill>
            </a:endParaRPr>
          </a:p>
          <a:p>
            <a:pPr algn="r"/>
            <a:r>
              <a:rPr lang="zh-CN" altLang="en-US" dirty="0">
                <a:solidFill>
                  <a:schemeClr val="bg1"/>
                </a:solidFill>
              </a:rPr>
              <a:t>我们会在北京近郊的冰壁驻扎一周时间。集中对冰雪技术，后勤准备，装备使用，摄影技巧等多个科目进行训练，为暑期雪山攀登打下坚实的基础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8259326" y="4412748"/>
            <a:ext cx="3453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冬训队一般招收</a:t>
            </a:r>
            <a:r>
              <a:rPr lang="en-US" altLang="zh-CN" dirty="0">
                <a:solidFill>
                  <a:schemeClr val="bg1"/>
                </a:solidFill>
              </a:rPr>
              <a:t>10~15</a:t>
            </a:r>
            <a:r>
              <a:rPr lang="zh-CN" altLang="en-US" dirty="0">
                <a:solidFill>
                  <a:schemeClr val="bg1"/>
                </a:solidFill>
              </a:rPr>
              <a:t>人，届时将分为装备部，摄影部等部门。训练将分为</a:t>
            </a:r>
            <a:r>
              <a:rPr lang="en-US" altLang="zh-CN" dirty="0">
                <a:solidFill>
                  <a:schemeClr val="bg1"/>
                </a:solidFill>
              </a:rPr>
              <a:t>A,B</a:t>
            </a:r>
            <a:r>
              <a:rPr lang="zh-CN" altLang="en-US" dirty="0">
                <a:solidFill>
                  <a:schemeClr val="bg1"/>
                </a:solidFill>
              </a:rPr>
              <a:t>两队，分别在一天当中进行攀冰训练和科目训练。科目训练包括后勤，摄影，医疗等部分。并在第二天交换训练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30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1287" b="10534"/>
          <a:stretch>
            <a:fillRect/>
          </a:stretch>
        </p:blipFill>
        <p:spPr>
          <a:xfrm>
            <a:off x="555625" y="422909"/>
            <a:ext cx="11153775" cy="60737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157605" y="0"/>
            <a:ext cx="3594735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77644" y="1694985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如何成为一名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冬训队成员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31406" y="2157368"/>
            <a:ext cx="3586480" cy="3857625"/>
            <a:chOff x="33174" y="19307"/>
            <a:chExt cx="5648" cy="6075"/>
          </a:xfrm>
        </p:grpSpPr>
        <p:sp>
          <p:nvSpPr>
            <p:cNvPr id="10" name="Freeform 31"/>
            <p:cNvSpPr>
              <a:spLocks noEditPoints="1"/>
            </p:cNvSpPr>
            <p:nvPr/>
          </p:nvSpPr>
          <p:spPr bwMode="auto">
            <a:xfrm>
              <a:off x="33266" y="19453"/>
              <a:ext cx="1112" cy="883"/>
            </a:xfrm>
            <a:custGeom>
              <a:avLst/>
              <a:gdLst>
                <a:gd name="T0" fmla="*/ 327 w 593"/>
                <a:gd name="T1" fmla="*/ 317 h 472"/>
                <a:gd name="T2" fmla="*/ 277 w 593"/>
                <a:gd name="T3" fmla="*/ 325 h 472"/>
                <a:gd name="T4" fmla="*/ 270 w 593"/>
                <a:gd name="T5" fmla="*/ 309 h 472"/>
                <a:gd name="T6" fmla="*/ 277 w 593"/>
                <a:gd name="T7" fmla="*/ 235 h 472"/>
                <a:gd name="T8" fmla="*/ 327 w 593"/>
                <a:gd name="T9" fmla="*/ 243 h 472"/>
                <a:gd name="T10" fmla="*/ 338 w 593"/>
                <a:gd name="T11" fmla="*/ 241 h 472"/>
                <a:gd name="T12" fmla="*/ 277 w 593"/>
                <a:gd name="T13" fmla="*/ 224 h 472"/>
                <a:gd name="T14" fmla="*/ 259 w 593"/>
                <a:gd name="T15" fmla="*/ 263 h 472"/>
                <a:gd name="T16" fmla="*/ 10 w 593"/>
                <a:gd name="T17" fmla="*/ 268 h 472"/>
                <a:gd name="T18" fmla="*/ 0 w 593"/>
                <a:gd name="T19" fmla="*/ 133 h 472"/>
                <a:gd name="T20" fmla="*/ 199 w 593"/>
                <a:gd name="T21" fmla="*/ 88 h 472"/>
                <a:gd name="T22" fmla="*/ 205 w 593"/>
                <a:gd name="T23" fmla="*/ 29 h 472"/>
                <a:gd name="T24" fmla="*/ 359 w 593"/>
                <a:gd name="T25" fmla="*/ 0 h 472"/>
                <a:gd name="T26" fmla="*/ 388 w 593"/>
                <a:gd name="T27" fmla="*/ 82 h 472"/>
                <a:gd name="T28" fmla="*/ 490 w 593"/>
                <a:gd name="T29" fmla="*/ 88 h 472"/>
                <a:gd name="T30" fmla="*/ 593 w 593"/>
                <a:gd name="T31" fmla="*/ 133 h 472"/>
                <a:gd name="T32" fmla="*/ 584 w 593"/>
                <a:gd name="T33" fmla="*/ 268 h 472"/>
                <a:gd name="T34" fmla="*/ 338 w 593"/>
                <a:gd name="T35" fmla="*/ 263 h 472"/>
                <a:gd name="T36" fmla="*/ 338 w 593"/>
                <a:gd name="T37" fmla="*/ 241 h 472"/>
                <a:gd name="T38" fmla="*/ 277 w 593"/>
                <a:gd name="T39" fmla="*/ 336 h 472"/>
                <a:gd name="T40" fmla="*/ 338 w 593"/>
                <a:gd name="T41" fmla="*/ 317 h 472"/>
                <a:gd name="T42" fmla="*/ 343 w 593"/>
                <a:gd name="T43" fmla="*/ 284 h 472"/>
                <a:gd name="T44" fmla="*/ 593 w 593"/>
                <a:gd name="T45" fmla="*/ 293 h 472"/>
                <a:gd name="T46" fmla="*/ 549 w 593"/>
                <a:gd name="T47" fmla="*/ 472 h 472"/>
                <a:gd name="T48" fmla="*/ 45 w 593"/>
                <a:gd name="T49" fmla="*/ 472 h 472"/>
                <a:gd name="T50" fmla="*/ 0 w 593"/>
                <a:gd name="T51" fmla="*/ 293 h 472"/>
                <a:gd name="T52" fmla="*/ 253 w 593"/>
                <a:gd name="T53" fmla="*/ 284 h 472"/>
                <a:gd name="T54" fmla="*/ 259 w 593"/>
                <a:gd name="T55" fmla="*/ 317 h 472"/>
                <a:gd name="T56" fmla="*/ 229 w 593"/>
                <a:gd name="T57" fmla="*/ 88 h 472"/>
                <a:gd name="T58" fmla="*/ 370 w 593"/>
                <a:gd name="T59" fmla="*/ 82 h 472"/>
                <a:gd name="T60" fmla="*/ 359 w 593"/>
                <a:gd name="T61" fmla="*/ 19 h 472"/>
                <a:gd name="T62" fmla="*/ 224 w 593"/>
                <a:gd name="T63" fmla="*/ 29 h 472"/>
                <a:gd name="T64" fmla="*/ 229 w 593"/>
                <a:gd name="T65" fmla="*/ 88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" h="472">
                  <a:moveTo>
                    <a:pt x="327" y="251"/>
                  </a:moveTo>
                  <a:cubicBezTo>
                    <a:pt x="327" y="317"/>
                    <a:pt x="327" y="317"/>
                    <a:pt x="327" y="317"/>
                  </a:cubicBezTo>
                  <a:cubicBezTo>
                    <a:pt x="327" y="321"/>
                    <a:pt x="323" y="325"/>
                    <a:pt x="319" y="325"/>
                  </a:cubicBezTo>
                  <a:cubicBezTo>
                    <a:pt x="277" y="325"/>
                    <a:pt x="277" y="325"/>
                    <a:pt x="277" y="325"/>
                  </a:cubicBezTo>
                  <a:cubicBezTo>
                    <a:pt x="273" y="325"/>
                    <a:pt x="270" y="321"/>
                    <a:pt x="270" y="317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70" y="243"/>
                    <a:pt x="270" y="243"/>
                    <a:pt x="270" y="243"/>
                  </a:cubicBezTo>
                  <a:cubicBezTo>
                    <a:pt x="270" y="238"/>
                    <a:pt x="273" y="235"/>
                    <a:pt x="277" y="235"/>
                  </a:cubicBezTo>
                  <a:cubicBezTo>
                    <a:pt x="319" y="235"/>
                    <a:pt x="319" y="235"/>
                    <a:pt x="319" y="235"/>
                  </a:cubicBezTo>
                  <a:cubicBezTo>
                    <a:pt x="323" y="235"/>
                    <a:pt x="327" y="238"/>
                    <a:pt x="327" y="243"/>
                  </a:cubicBezTo>
                  <a:lnTo>
                    <a:pt x="327" y="251"/>
                  </a:lnTo>
                  <a:close/>
                  <a:moveTo>
                    <a:pt x="338" y="241"/>
                  </a:moveTo>
                  <a:cubicBezTo>
                    <a:pt x="337" y="231"/>
                    <a:pt x="329" y="224"/>
                    <a:pt x="319" y="224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67" y="224"/>
                    <a:pt x="259" y="233"/>
                    <a:pt x="259" y="243"/>
                  </a:cubicBezTo>
                  <a:cubicBezTo>
                    <a:pt x="259" y="263"/>
                    <a:pt x="259" y="263"/>
                    <a:pt x="259" y="263"/>
                  </a:cubicBezTo>
                  <a:cubicBezTo>
                    <a:pt x="259" y="266"/>
                    <a:pt x="256" y="268"/>
                    <a:pt x="253" y="268"/>
                  </a:cubicBezTo>
                  <a:cubicBezTo>
                    <a:pt x="10" y="268"/>
                    <a:pt x="10" y="268"/>
                    <a:pt x="10" y="268"/>
                  </a:cubicBezTo>
                  <a:cubicBezTo>
                    <a:pt x="5" y="268"/>
                    <a:pt x="0" y="264"/>
                    <a:pt x="0" y="258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08"/>
                    <a:pt x="20" y="88"/>
                    <a:pt x="45" y="8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203" y="88"/>
                    <a:pt x="205" y="85"/>
                    <a:pt x="205" y="82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13"/>
                    <a:pt x="218" y="0"/>
                    <a:pt x="234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76" y="0"/>
                    <a:pt x="388" y="13"/>
                    <a:pt x="388" y="29"/>
                  </a:cubicBezTo>
                  <a:cubicBezTo>
                    <a:pt x="388" y="82"/>
                    <a:pt x="388" y="82"/>
                    <a:pt x="388" y="82"/>
                  </a:cubicBezTo>
                  <a:cubicBezTo>
                    <a:pt x="388" y="85"/>
                    <a:pt x="391" y="88"/>
                    <a:pt x="394" y="88"/>
                  </a:cubicBezTo>
                  <a:cubicBezTo>
                    <a:pt x="490" y="88"/>
                    <a:pt x="490" y="88"/>
                    <a:pt x="490" y="88"/>
                  </a:cubicBezTo>
                  <a:cubicBezTo>
                    <a:pt x="549" y="88"/>
                    <a:pt x="549" y="88"/>
                    <a:pt x="549" y="88"/>
                  </a:cubicBezTo>
                  <a:cubicBezTo>
                    <a:pt x="573" y="88"/>
                    <a:pt x="593" y="108"/>
                    <a:pt x="593" y="133"/>
                  </a:cubicBezTo>
                  <a:cubicBezTo>
                    <a:pt x="593" y="258"/>
                    <a:pt x="593" y="258"/>
                    <a:pt x="593" y="258"/>
                  </a:cubicBezTo>
                  <a:cubicBezTo>
                    <a:pt x="593" y="264"/>
                    <a:pt x="589" y="268"/>
                    <a:pt x="584" y="268"/>
                  </a:cubicBezTo>
                  <a:cubicBezTo>
                    <a:pt x="343" y="268"/>
                    <a:pt x="343" y="268"/>
                    <a:pt x="343" y="268"/>
                  </a:cubicBezTo>
                  <a:cubicBezTo>
                    <a:pt x="340" y="268"/>
                    <a:pt x="338" y="266"/>
                    <a:pt x="338" y="263"/>
                  </a:cubicBezTo>
                  <a:cubicBezTo>
                    <a:pt x="338" y="243"/>
                    <a:pt x="338" y="243"/>
                    <a:pt x="338" y="243"/>
                  </a:cubicBezTo>
                  <a:cubicBezTo>
                    <a:pt x="338" y="242"/>
                    <a:pt x="338" y="241"/>
                    <a:pt x="338" y="241"/>
                  </a:cubicBezTo>
                  <a:close/>
                  <a:moveTo>
                    <a:pt x="259" y="319"/>
                  </a:moveTo>
                  <a:cubicBezTo>
                    <a:pt x="260" y="329"/>
                    <a:pt x="268" y="336"/>
                    <a:pt x="277" y="336"/>
                  </a:cubicBezTo>
                  <a:cubicBezTo>
                    <a:pt x="319" y="336"/>
                    <a:pt x="319" y="336"/>
                    <a:pt x="319" y="336"/>
                  </a:cubicBezTo>
                  <a:cubicBezTo>
                    <a:pt x="329" y="336"/>
                    <a:pt x="338" y="327"/>
                    <a:pt x="338" y="317"/>
                  </a:cubicBezTo>
                  <a:cubicBezTo>
                    <a:pt x="338" y="289"/>
                    <a:pt x="338" y="289"/>
                    <a:pt x="338" y="289"/>
                  </a:cubicBezTo>
                  <a:cubicBezTo>
                    <a:pt x="338" y="286"/>
                    <a:pt x="340" y="284"/>
                    <a:pt x="343" y="284"/>
                  </a:cubicBezTo>
                  <a:cubicBezTo>
                    <a:pt x="584" y="284"/>
                    <a:pt x="584" y="284"/>
                    <a:pt x="584" y="284"/>
                  </a:cubicBezTo>
                  <a:cubicBezTo>
                    <a:pt x="589" y="284"/>
                    <a:pt x="593" y="288"/>
                    <a:pt x="593" y="293"/>
                  </a:cubicBezTo>
                  <a:cubicBezTo>
                    <a:pt x="593" y="427"/>
                    <a:pt x="593" y="427"/>
                    <a:pt x="593" y="427"/>
                  </a:cubicBezTo>
                  <a:cubicBezTo>
                    <a:pt x="593" y="451"/>
                    <a:pt x="573" y="472"/>
                    <a:pt x="549" y="472"/>
                  </a:cubicBezTo>
                  <a:cubicBezTo>
                    <a:pt x="107" y="472"/>
                    <a:pt x="107" y="472"/>
                    <a:pt x="107" y="472"/>
                  </a:cubicBezTo>
                  <a:cubicBezTo>
                    <a:pt x="45" y="472"/>
                    <a:pt x="45" y="472"/>
                    <a:pt x="45" y="472"/>
                  </a:cubicBezTo>
                  <a:cubicBezTo>
                    <a:pt x="20" y="472"/>
                    <a:pt x="0" y="451"/>
                    <a:pt x="0" y="42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88"/>
                    <a:pt x="5" y="284"/>
                    <a:pt x="10" y="284"/>
                  </a:cubicBezTo>
                  <a:cubicBezTo>
                    <a:pt x="253" y="284"/>
                    <a:pt x="253" y="284"/>
                    <a:pt x="253" y="284"/>
                  </a:cubicBezTo>
                  <a:cubicBezTo>
                    <a:pt x="256" y="284"/>
                    <a:pt x="259" y="286"/>
                    <a:pt x="259" y="289"/>
                  </a:cubicBezTo>
                  <a:cubicBezTo>
                    <a:pt x="259" y="317"/>
                    <a:pt x="259" y="317"/>
                    <a:pt x="259" y="317"/>
                  </a:cubicBezTo>
                  <a:cubicBezTo>
                    <a:pt x="259" y="318"/>
                    <a:pt x="259" y="319"/>
                    <a:pt x="259" y="319"/>
                  </a:cubicBezTo>
                  <a:close/>
                  <a:moveTo>
                    <a:pt x="229" y="88"/>
                  </a:moveTo>
                  <a:cubicBezTo>
                    <a:pt x="364" y="88"/>
                    <a:pt x="364" y="88"/>
                    <a:pt x="364" y="88"/>
                  </a:cubicBezTo>
                  <a:cubicBezTo>
                    <a:pt x="367" y="88"/>
                    <a:pt x="370" y="85"/>
                    <a:pt x="370" y="82"/>
                  </a:cubicBezTo>
                  <a:cubicBezTo>
                    <a:pt x="370" y="29"/>
                    <a:pt x="370" y="29"/>
                    <a:pt x="370" y="29"/>
                  </a:cubicBezTo>
                  <a:cubicBezTo>
                    <a:pt x="370" y="23"/>
                    <a:pt x="365" y="19"/>
                    <a:pt x="359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28" y="19"/>
                    <a:pt x="224" y="23"/>
                    <a:pt x="224" y="29"/>
                  </a:cubicBezTo>
                  <a:cubicBezTo>
                    <a:pt x="224" y="82"/>
                    <a:pt x="224" y="82"/>
                    <a:pt x="224" y="82"/>
                  </a:cubicBezTo>
                  <a:cubicBezTo>
                    <a:pt x="224" y="85"/>
                    <a:pt x="226" y="88"/>
                    <a:pt x="229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6"/>
            <p:cNvSpPr>
              <a:spLocks noEditPoints="1"/>
            </p:cNvSpPr>
            <p:nvPr/>
          </p:nvSpPr>
          <p:spPr bwMode="auto">
            <a:xfrm>
              <a:off x="33174" y="21845"/>
              <a:ext cx="1219" cy="978"/>
            </a:xfrm>
            <a:custGeom>
              <a:avLst/>
              <a:gdLst>
                <a:gd name="T0" fmla="*/ 558 w 598"/>
                <a:gd name="T1" fmla="*/ 118 h 477"/>
                <a:gd name="T2" fmla="*/ 574 w 598"/>
                <a:gd name="T3" fmla="*/ 142 h 477"/>
                <a:gd name="T4" fmla="*/ 568 w 598"/>
                <a:gd name="T5" fmla="*/ 164 h 477"/>
                <a:gd name="T6" fmla="*/ 552 w 598"/>
                <a:gd name="T7" fmla="*/ 172 h 477"/>
                <a:gd name="T8" fmla="*/ 386 w 598"/>
                <a:gd name="T9" fmla="*/ 172 h 477"/>
                <a:gd name="T10" fmla="*/ 347 w 598"/>
                <a:gd name="T11" fmla="*/ 214 h 477"/>
                <a:gd name="T12" fmla="*/ 336 w 598"/>
                <a:gd name="T13" fmla="*/ 225 h 477"/>
                <a:gd name="T14" fmla="*/ 178 w 598"/>
                <a:gd name="T15" fmla="*/ 225 h 477"/>
                <a:gd name="T16" fmla="*/ 155 w 598"/>
                <a:gd name="T17" fmla="*/ 201 h 477"/>
                <a:gd name="T18" fmla="*/ 155 w 598"/>
                <a:gd name="T19" fmla="*/ 154 h 477"/>
                <a:gd name="T20" fmla="*/ 158 w 598"/>
                <a:gd name="T21" fmla="*/ 136 h 477"/>
                <a:gd name="T22" fmla="*/ 184 w 598"/>
                <a:gd name="T23" fmla="*/ 38 h 477"/>
                <a:gd name="T24" fmla="*/ 211 w 598"/>
                <a:gd name="T25" fmla="*/ 25 h 477"/>
                <a:gd name="T26" fmla="*/ 558 w 598"/>
                <a:gd name="T27" fmla="*/ 118 h 477"/>
                <a:gd name="T28" fmla="*/ 71 w 598"/>
                <a:gd name="T29" fmla="*/ 477 h 477"/>
                <a:gd name="T30" fmla="*/ 520 w 598"/>
                <a:gd name="T31" fmla="*/ 477 h 477"/>
                <a:gd name="T32" fmla="*/ 591 w 598"/>
                <a:gd name="T33" fmla="*/ 407 h 477"/>
                <a:gd name="T34" fmla="*/ 591 w 598"/>
                <a:gd name="T35" fmla="*/ 211 h 477"/>
                <a:gd name="T36" fmla="*/ 584 w 598"/>
                <a:gd name="T37" fmla="*/ 189 h 477"/>
                <a:gd name="T38" fmla="*/ 583 w 598"/>
                <a:gd name="T39" fmla="*/ 180 h 477"/>
                <a:gd name="T40" fmla="*/ 593 w 598"/>
                <a:gd name="T41" fmla="*/ 143 h 477"/>
                <a:gd name="T42" fmla="*/ 564 w 598"/>
                <a:gd name="T43" fmla="*/ 99 h 477"/>
                <a:gd name="T44" fmla="*/ 214 w 598"/>
                <a:gd name="T45" fmla="*/ 6 h 477"/>
                <a:gd name="T46" fmla="*/ 168 w 598"/>
                <a:gd name="T47" fmla="*/ 29 h 477"/>
                <a:gd name="T48" fmla="*/ 142 w 598"/>
                <a:gd name="T49" fmla="*/ 125 h 477"/>
                <a:gd name="T50" fmla="*/ 132 w 598"/>
                <a:gd name="T51" fmla="*/ 130 h 477"/>
                <a:gd name="T52" fmla="*/ 71 w 598"/>
                <a:gd name="T53" fmla="*/ 130 h 477"/>
                <a:gd name="T54" fmla="*/ 0 w 598"/>
                <a:gd name="T55" fmla="*/ 201 h 477"/>
                <a:gd name="T56" fmla="*/ 0 w 598"/>
                <a:gd name="T57" fmla="*/ 407 h 477"/>
                <a:gd name="T58" fmla="*/ 71 w 598"/>
                <a:gd name="T5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8" h="477">
                  <a:moveTo>
                    <a:pt x="558" y="118"/>
                  </a:moveTo>
                  <a:cubicBezTo>
                    <a:pt x="570" y="121"/>
                    <a:pt x="577" y="132"/>
                    <a:pt x="574" y="142"/>
                  </a:cubicBezTo>
                  <a:cubicBezTo>
                    <a:pt x="568" y="164"/>
                    <a:pt x="568" y="164"/>
                    <a:pt x="568" y="164"/>
                  </a:cubicBezTo>
                  <a:cubicBezTo>
                    <a:pt x="566" y="171"/>
                    <a:pt x="564" y="172"/>
                    <a:pt x="552" y="172"/>
                  </a:cubicBezTo>
                  <a:cubicBezTo>
                    <a:pt x="386" y="172"/>
                    <a:pt x="386" y="172"/>
                    <a:pt x="386" y="172"/>
                  </a:cubicBezTo>
                  <a:cubicBezTo>
                    <a:pt x="361" y="172"/>
                    <a:pt x="347" y="191"/>
                    <a:pt x="347" y="214"/>
                  </a:cubicBezTo>
                  <a:cubicBezTo>
                    <a:pt x="347" y="220"/>
                    <a:pt x="342" y="225"/>
                    <a:pt x="336" y="225"/>
                  </a:cubicBezTo>
                  <a:cubicBezTo>
                    <a:pt x="178" y="225"/>
                    <a:pt x="178" y="225"/>
                    <a:pt x="178" y="225"/>
                  </a:cubicBezTo>
                  <a:cubicBezTo>
                    <a:pt x="166" y="225"/>
                    <a:pt x="155" y="215"/>
                    <a:pt x="155" y="201"/>
                  </a:cubicBezTo>
                  <a:cubicBezTo>
                    <a:pt x="155" y="154"/>
                    <a:pt x="155" y="154"/>
                    <a:pt x="155" y="154"/>
                  </a:cubicBezTo>
                  <a:cubicBezTo>
                    <a:pt x="155" y="146"/>
                    <a:pt x="155" y="145"/>
                    <a:pt x="158" y="136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87" y="27"/>
                    <a:pt x="199" y="21"/>
                    <a:pt x="211" y="25"/>
                  </a:cubicBezTo>
                  <a:lnTo>
                    <a:pt x="558" y="118"/>
                  </a:lnTo>
                  <a:close/>
                  <a:moveTo>
                    <a:pt x="71" y="477"/>
                  </a:moveTo>
                  <a:cubicBezTo>
                    <a:pt x="520" y="477"/>
                    <a:pt x="520" y="477"/>
                    <a:pt x="520" y="477"/>
                  </a:cubicBezTo>
                  <a:cubicBezTo>
                    <a:pt x="559" y="477"/>
                    <a:pt x="591" y="446"/>
                    <a:pt x="591" y="407"/>
                  </a:cubicBezTo>
                  <a:cubicBezTo>
                    <a:pt x="591" y="211"/>
                    <a:pt x="591" y="211"/>
                    <a:pt x="591" y="211"/>
                  </a:cubicBezTo>
                  <a:cubicBezTo>
                    <a:pt x="591" y="203"/>
                    <a:pt x="588" y="195"/>
                    <a:pt x="584" y="189"/>
                  </a:cubicBezTo>
                  <a:cubicBezTo>
                    <a:pt x="582" y="186"/>
                    <a:pt x="582" y="183"/>
                    <a:pt x="583" y="180"/>
                  </a:cubicBezTo>
                  <a:cubicBezTo>
                    <a:pt x="593" y="143"/>
                    <a:pt x="593" y="143"/>
                    <a:pt x="593" y="143"/>
                  </a:cubicBezTo>
                  <a:cubicBezTo>
                    <a:pt x="598" y="124"/>
                    <a:pt x="585" y="105"/>
                    <a:pt x="564" y="99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194" y="0"/>
                    <a:pt x="173" y="11"/>
                    <a:pt x="168" y="29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30"/>
                    <a:pt x="137" y="130"/>
                    <a:pt x="132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32" y="130"/>
                    <a:pt x="0" y="162"/>
                    <a:pt x="0" y="20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46"/>
                    <a:pt x="32" y="477"/>
                    <a:pt x="71" y="4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3" name="Freeform 20"/>
            <p:cNvSpPr>
              <a:spLocks noEditPoints="1"/>
            </p:cNvSpPr>
            <p:nvPr/>
          </p:nvSpPr>
          <p:spPr bwMode="auto">
            <a:xfrm>
              <a:off x="33294" y="24236"/>
              <a:ext cx="979" cy="1146"/>
            </a:xfrm>
            <a:custGeom>
              <a:avLst/>
              <a:gdLst>
                <a:gd name="T0" fmla="*/ 91 w 506"/>
                <a:gd name="T1" fmla="*/ 593 h 593"/>
                <a:gd name="T2" fmla="*/ 414 w 506"/>
                <a:gd name="T3" fmla="*/ 593 h 593"/>
                <a:gd name="T4" fmla="*/ 506 w 506"/>
                <a:gd name="T5" fmla="*/ 490 h 593"/>
                <a:gd name="T6" fmla="*/ 506 w 506"/>
                <a:gd name="T7" fmla="*/ 129 h 593"/>
                <a:gd name="T8" fmla="*/ 493 w 506"/>
                <a:gd name="T9" fmla="*/ 94 h 593"/>
                <a:gd name="T10" fmla="*/ 423 w 506"/>
                <a:gd name="T11" fmla="*/ 15 h 593"/>
                <a:gd name="T12" fmla="*/ 410 w 506"/>
                <a:gd name="T13" fmla="*/ 5 h 593"/>
                <a:gd name="T14" fmla="*/ 392 w 506"/>
                <a:gd name="T15" fmla="*/ 6 h 593"/>
                <a:gd name="T16" fmla="*/ 382 w 506"/>
                <a:gd name="T17" fmla="*/ 25 h 593"/>
                <a:gd name="T18" fmla="*/ 382 w 506"/>
                <a:gd name="T19" fmla="*/ 143 h 593"/>
                <a:gd name="T20" fmla="*/ 363 w 506"/>
                <a:gd name="T21" fmla="*/ 165 h 593"/>
                <a:gd name="T22" fmla="*/ 142 w 506"/>
                <a:gd name="T23" fmla="*/ 165 h 593"/>
                <a:gd name="T24" fmla="*/ 123 w 506"/>
                <a:gd name="T25" fmla="*/ 143 h 593"/>
                <a:gd name="T26" fmla="*/ 123 w 506"/>
                <a:gd name="T27" fmla="*/ 22 h 593"/>
                <a:gd name="T28" fmla="*/ 103 w 506"/>
                <a:gd name="T29" fmla="*/ 0 h 593"/>
                <a:gd name="T30" fmla="*/ 91 w 506"/>
                <a:gd name="T31" fmla="*/ 0 h 593"/>
                <a:gd name="T32" fmla="*/ 0 w 506"/>
                <a:gd name="T33" fmla="*/ 103 h 593"/>
                <a:gd name="T34" fmla="*/ 0 w 506"/>
                <a:gd name="T35" fmla="*/ 490 h 593"/>
                <a:gd name="T36" fmla="*/ 91 w 506"/>
                <a:gd name="T37" fmla="*/ 593 h 593"/>
                <a:gd name="T38" fmla="*/ 267 w 506"/>
                <a:gd name="T39" fmla="*/ 19 h 593"/>
                <a:gd name="T40" fmla="*/ 339 w 506"/>
                <a:gd name="T41" fmla="*/ 19 h 593"/>
                <a:gd name="T42" fmla="*/ 357 w 506"/>
                <a:gd name="T43" fmla="*/ 36 h 593"/>
                <a:gd name="T44" fmla="*/ 357 w 506"/>
                <a:gd name="T45" fmla="*/ 131 h 593"/>
                <a:gd name="T46" fmla="*/ 339 w 506"/>
                <a:gd name="T47" fmla="*/ 149 h 593"/>
                <a:gd name="T48" fmla="*/ 267 w 506"/>
                <a:gd name="T49" fmla="*/ 149 h 593"/>
                <a:gd name="T50" fmla="*/ 249 w 506"/>
                <a:gd name="T51" fmla="*/ 131 h 593"/>
                <a:gd name="T52" fmla="*/ 249 w 506"/>
                <a:gd name="T53" fmla="*/ 36 h 593"/>
                <a:gd name="T54" fmla="*/ 267 w 506"/>
                <a:gd name="T55" fmla="*/ 19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6" h="593">
                  <a:moveTo>
                    <a:pt x="91" y="593"/>
                  </a:moveTo>
                  <a:cubicBezTo>
                    <a:pt x="414" y="593"/>
                    <a:pt x="414" y="593"/>
                    <a:pt x="414" y="593"/>
                  </a:cubicBezTo>
                  <a:cubicBezTo>
                    <a:pt x="464" y="593"/>
                    <a:pt x="506" y="547"/>
                    <a:pt x="506" y="490"/>
                  </a:cubicBezTo>
                  <a:cubicBezTo>
                    <a:pt x="506" y="129"/>
                    <a:pt x="506" y="129"/>
                    <a:pt x="506" y="129"/>
                  </a:cubicBezTo>
                  <a:cubicBezTo>
                    <a:pt x="506" y="115"/>
                    <a:pt x="501" y="104"/>
                    <a:pt x="493" y="94"/>
                  </a:cubicBezTo>
                  <a:cubicBezTo>
                    <a:pt x="423" y="15"/>
                    <a:pt x="423" y="15"/>
                    <a:pt x="423" y="15"/>
                  </a:cubicBezTo>
                  <a:cubicBezTo>
                    <a:pt x="419" y="10"/>
                    <a:pt x="415" y="7"/>
                    <a:pt x="410" y="5"/>
                  </a:cubicBezTo>
                  <a:cubicBezTo>
                    <a:pt x="404" y="1"/>
                    <a:pt x="397" y="2"/>
                    <a:pt x="392" y="6"/>
                  </a:cubicBezTo>
                  <a:cubicBezTo>
                    <a:pt x="386" y="10"/>
                    <a:pt x="382" y="17"/>
                    <a:pt x="382" y="25"/>
                  </a:cubicBezTo>
                  <a:cubicBezTo>
                    <a:pt x="382" y="64"/>
                    <a:pt x="382" y="104"/>
                    <a:pt x="382" y="143"/>
                  </a:cubicBezTo>
                  <a:cubicBezTo>
                    <a:pt x="382" y="155"/>
                    <a:pt x="373" y="165"/>
                    <a:pt x="363" y="165"/>
                  </a:cubicBezTo>
                  <a:cubicBezTo>
                    <a:pt x="289" y="165"/>
                    <a:pt x="216" y="165"/>
                    <a:pt x="142" y="165"/>
                  </a:cubicBezTo>
                  <a:cubicBezTo>
                    <a:pt x="132" y="165"/>
                    <a:pt x="123" y="155"/>
                    <a:pt x="123" y="143"/>
                  </a:cubicBezTo>
                  <a:cubicBezTo>
                    <a:pt x="123" y="103"/>
                    <a:pt x="123" y="63"/>
                    <a:pt x="123" y="22"/>
                  </a:cubicBezTo>
                  <a:cubicBezTo>
                    <a:pt x="123" y="10"/>
                    <a:pt x="114" y="0"/>
                    <a:pt x="103" y="0"/>
                  </a:cubicBezTo>
                  <a:cubicBezTo>
                    <a:pt x="99" y="0"/>
                    <a:pt x="95" y="0"/>
                    <a:pt x="91" y="0"/>
                  </a:cubicBezTo>
                  <a:cubicBezTo>
                    <a:pt x="41" y="0"/>
                    <a:pt x="0" y="47"/>
                    <a:pt x="0" y="103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541"/>
                    <a:pt x="36" y="593"/>
                    <a:pt x="91" y="593"/>
                  </a:cubicBezTo>
                  <a:close/>
                  <a:moveTo>
                    <a:pt x="267" y="19"/>
                  </a:moveTo>
                  <a:cubicBezTo>
                    <a:pt x="339" y="19"/>
                    <a:pt x="339" y="19"/>
                    <a:pt x="339" y="19"/>
                  </a:cubicBezTo>
                  <a:cubicBezTo>
                    <a:pt x="349" y="19"/>
                    <a:pt x="357" y="27"/>
                    <a:pt x="357" y="36"/>
                  </a:cubicBezTo>
                  <a:cubicBezTo>
                    <a:pt x="357" y="131"/>
                    <a:pt x="357" y="131"/>
                    <a:pt x="357" y="131"/>
                  </a:cubicBezTo>
                  <a:cubicBezTo>
                    <a:pt x="357" y="141"/>
                    <a:pt x="349" y="149"/>
                    <a:pt x="339" y="149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257" y="149"/>
                    <a:pt x="249" y="141"/>
                    <a:pt x="249" y="131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9" y="27"/>
                    <a:pt x="257" y="19"/>
                    <a:pt x="267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4578" y="19307"/>
              <a:ext cx="3128" cy="1328"/>
              <a:chOff x="8896392" y="1701696"/>
              <a:chExt cx="1986143" cy="84365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8941838" y="1701696"/>
                <a:ext cx="1005497" cy="338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体测过关</a:t>
                </a:r>
                <a:endPara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896392" y="2021882"/>
                <a:ext cx="1986143" cy="523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男生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5km 12.5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圈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25min</a:t>
                </a:r>
                <a:endPara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r>
                  <a:rPr lang="zh-CN" altLang="en-US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女生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3km 7.5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圈  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18min</a:t>
                </a:r>
                <a:endPara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4573" y="21579"/>
              <a:ext cx="4249" cy="1574"/>
              <a:chOff x="8895223" y="1533390"/>
              <a:chExt cx="2699050" cy="1000358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9039961" y="1533390"/>
                <a:ext cx="595091" cy="338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考勤</a:t>
                </a:r>
                <a:endPara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895223" y="1794575"/>
                <a:ext cx="2699050" cy="739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包括活动考勤与体训考勤</a:t>
                </a:r>
                <a:endPara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r>
                  <a:rPr lang="zh-CN" altLang="en-US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活动考勤为日常活动的出勤次数</a:t>
                </a:r>
                <a:endPara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r>
                  <a:rPr lang="zh-CN" altLang="en-US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体训考勤为体训出勤次数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endPara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4567" y="24095"/>
              <a:ext cx="3966" cy="1222"/>
              <a:chOff x="8895223" y="1541890"/>
              <a:chExt cx="2520405" cy="77576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8947699" y="1541890"/>
                <a:ext cx="1005497" cy="338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社内贡献</a:t>
                </a:r>
                <a:endPara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8895223" y="1794575"/>
                <a:ext cx="2520405" cy="523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由各个部门部长评定</a:t>
                </a:r>
                <a:endPara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r>
                  <a:rPr lang="zh-CN" altLang="en-US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各个部门工作情况或学习情况</a:t>
                </a:r>
                <a:endPara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1674114" y="3372560"/>
            <a:ext cx="25617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呢</a:t>
            </a:r>
            <a:endParaRPr lang="zh-CN" altLang="en-US" sz="1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6"/>
          <p:cNvSpPr>
            <a:spLocks noEditPoints="1"/>
          </p:cNvSpPr>
          <p:nvPr/>
        </p:nvSpPr>
        <p:spPr bwMode="auto">
          <a:xfrm>
            <a:off x="7011962" y="690253"/>
            <a:ext cx="617309" cy="922470"/>
          </a:xfrm>
          <a:custGeom>
            <a:avLst/>
            <a:gdLst>
              <a:gd name="T0" fmla="*/ 294 w 413"/>
              <a:gd name="T1" fmla="*/ 535 h 657"/>
              <a:gd name="T2" fmla="*/ 305 w 413"/>
              <a:gd name="T3" fmla="*/ 561 h 657"/>
              <a:gd name="T4" fmla="*/ 119 w 413"/>
              <a:gd name="T5" fmla="*/ 569 h 657"/>
              <a:gd name="T6" fmla="*/ 108 w 413"/>
              <a:gd name="T7" fmla="*/ 543 h 657"/>
              <a:gd name="T8" fmla="*/ 237 w 413"/>
              <a:gd name="T9" fmla="*/ 171 h 657"/>
              <a:gd name="T10" fmla="*/ 268 w 413"/>
              <a:gd name="T11" fmla="*/ 182 h 657"/>
              <a:gd name="T12" fmla="*/ 299 w 413"/>
              <a:gd name="T13" fmla="*/ 167 h 657"/>
              <a:gd name="T14" fmla="*/ 323 w 413"/>
              <a:gd name="T15" fmla="*/ 204 h 657"/>
              <a:gd name="T16" fmla="*/ 308 w 413"/>
              <a:gd name="T17" fmla="*/ 226 h 657"/>
              <a:gd name="T18" fmla="*/ 322 w 413"/>
              <a:gd name="T19" fmla="*/ 255 h 657"/>
              <a:gd name="T20" fmla="*/ 355 w 413"/>
              <a:gd name="T21" fmla="*/ 266 h 657"/>
              <a:gd name="T22" fmla="*/ 345 w 413"/>
              <a:gd name="T23" fmla="*/ 309 h 657"/>
              <a:gd name="T24" fmla="*/ 319 w 413"/>
              <a:gd name="T25" fmla="*/ 314 h 657"/>
              <a:gd name="T26" fmla="*/ 308 w 413"/>
              <a:gd name="T27" fmla="*/ 344 h 657"/>
              <a:gd name="T28" fmla="*/ 323 w 413"/>
              <a:gd name="T29" fmla="*/ 376 h 657"/>
              <a:gd name="T30" fmla="*/ 286 w 413"/>
              <a:gd name="T31" fmla="*/ 399 h 657"/>
              <a:gd name="T32" fmla="*/ 264 w 413"/>
              <a:gd name="T33" fmla="*/ 384 h 657"/>
              <a:gd name="T34" fmla="*/ 235 w 413"/>
              <a:gd name="T35" fmla="*/ 398 h 657"/>
              <a:gd name="T36" fmla="*/ 224 w 413"/>
              <a:gd name="T37" fmla="*/ 431 h 657"/>
              <a:gd name="T38" fmla="*/ 181 w 413"/>
              <a:gd name="T39" fmla="*/ 421 h 657"/>
              <a:gd name="T40" fmla="*/ 176 w 413"/>
              <a:gd name="T41" fmla="*/ 395 h 657"/>
              <a:gd name="T42" fmla="*/ 146 w 413"/>
              <a:gd name="T43" fmla="*/ 385 h 657"/>
              <a:gd name="T44" fmla="*/ 114 w 413"/>
              <a:gd name="T45" fmla="*/ 400 h 657"/>
              <a:gd name="T46" fmla="*/ 90 w 413"/>
              <a:gd name="T47" fmla="*/ 363 h 657"/>
              <a:gd name="T48" fmla="*/ 106 w 413"/>
              <a:gd name="T49" fmla="*/ 341 h 657"/>
              <a:gd name="T50" fmla="*/ 92 w 413"/>
              <a:gd name="T51" fmla="*/ 312 h 657"/>
              <a:gd name="T52" fmla="*/ 59 w 413"/>
              <a:gd name="T53" fmla="*/ 300 h 657"/>
              <a:gd name="T54" fmla="*/ 69 w 413"/>
              <a:gd name="T55" fmla="*/ 257 h 657"/>
              <a:gd name="T56" fmla="*/ 94 w 413"/>
              <a:gd name="T57" fmla="*/ 253 h 657"/>
              <a:gd name="T58" fmla="*/ 105 w 413"/>
              <a:gd name="T59" fmla="*/ 222 h 657"/>
              <a:gd name="T60" fmla="*/ 90 w 413"/>
              <a:gd name="T61" fmla="*/ 191 h 657"/>
              <a:gd name="T62" fmla="*/ 127 w 413"/>
              <a:gd name="T63" fmla="*/ 167 h 657"/>
              <a:gd name="T64" fmla="*/ 149 w 413"/>
              <a:gd name="T65" fmla="*/ 182 h 657"/>
              <a:gd name="T66" fmla="*/ 178 w 413"/>
              <a:gd name="T67" fmla="*/ 168 h 657"/>
              <a:gd name="T68" fmla="*/ 190 w 413"/>
              <a:gd name="T69" fmla="*/ 135 h 657"/>
              <a:gd name="T70" fmla="*/ 233 w 413"/>
              <a:gd name="T71" fmla="*/ 145 h 657"/>
              <a:gd name="T72" fmla="*/ 237 w 413"/>
              <a:gd name="T73" fmla="*/ 171 h 657"/>
              <a:gd name="T74" fmla="*/ 278 w 413"/>
              <a:gd name="T75" fmla="*/ 283 h 657"/>
              <a:gd name="T76" fmla="*/ 135 w 413"/>
              <a:gd name="T77" fmla="*/ 283 h 657"/>
              <a:gd name="T78" fmla="*/ 299 w 413"/>
              <a:gd name="T79" fmla="*/ 511 h 657"/>
              <a:gd name="T80" fmla="*/ 127 w 413"/>
              <a:gd name="T81" fmla="*/ 524 h 657"/>
              <a:gd name="T82" fmla="*/ 0 w 413"/>
              <a:gd name="T83" fmla="*/ 255 h 657"/>
              <a:gd name="T84" fmla="*/ 299 w 413"/>
              <a:gd name="T85" fmla="*/ 511 h 657"/>
              <a:gd name="T86" fmla="*/ 277 w 413"/>
              <a:gd name="T87" fmla="*/ 622 h 657"/>
              <a:gd name="T88" fmla="*/ 288 w 413"/>
              <a:gd name="T89" fmla="*/ 648 h 657"/>
              <a:gd name="T90" fmla="*/ 136 w 413"/>
              <a:gd name="T91" fmla="*/ 657 h 657"/>
              <a:gd name="T92" fmla="*/ 125 w 413"/>
              <a:gd name="T93" fmla="*/ 631 h 657"/>
              <a:gd name="T94" fmla="*/ 125 w 413"/>
              <a:gd name="T95" fmla="*/ 578 h 657"/>
              <a:gd name="T96" fmla="*/ 299 w 413"/>
              <a:gd name="T97" fmla="*/ 586 h 657"/>
              <a:gd name="T98" fmla="*/ 288 w 413"/>
              <a:gd name="T99" fmla="*/ 613 h 657"/>
              <a:gd name="T100" fmla="*/ 115 w 413"/>
              <a:gd name="T101" fmla="*/ 604 h 657"/>
              <a:gd name="T102" fmla="*/ 125 w 413"/>
              <a:gd name="T103" fmla="*/ 578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13" h="657">
                <a:moveTo>
                  <a:pt x="119" y="535"/>
                </a:moveTo>
                <a:cubicBezTo>
                  <a:pt x="178" y="535"/>
                  <a:pt x="236" y="535"/>
                  <a:pt x="294" y="535"/>
                </a:cubicBezTo>
                <a:cubicBezTo>
                  <a:pt x="300" y="535"/>
                  <a:pt x="305" y="539"/>
                  <a:pt x="305" y="543"/>
                </a:cubicBezTo>
                <a:cubicBezTo>
                  <a:pt x="305" y="561"/>
                  <a:pt x="305" y="561"/>
                  <a:pt x="305" y="561"/>
                </a:cubicBezTo>
                <a:cubicBezTo>
                  <a:pt x="305" y="565"/>
                  <a:pt x="300" y="569"/>
                  <a:pt x="294" y="569"/>
                </a:cubicBezTo>
                <a:cubicBezTo>
                  <a:pt x="236" y="569"/>
                  <a:pt x="178" y="569"/>
                  <a:pt x="119" y="569"/>
                </a:cubicBezTo>
                <a:cubicBezTo>
                  <a:pt x="113" y="569"/>
                  <a:pt x="108" y="565"/>
                  <a:pt x="108" y="561"/>
                </a:cubicBezTo>
                <a:cubicBezTo>
                  <a:pt x="108" y="555"/>
                  <a:pt x="108" y="549"/>
                  <a:pt x="108" y="543"/>
                </a:cubicBezTo>
                <a:cubicBezTo>
                  <a:pt x="108" y="539"/>
                  <a:pt x="113" y="535"/>
                  <a:pt x="119" y="535"/>
                </a:cubicBezTo>
                <a:close/>
                <a:moveTo>
                  <a:pt x="237" y="171"/>
                </a:moveTo>
                <a:cubicBezTo>
                  <a:pt x="247" y="174"/>
                  <a:pt x="256" y="178"/>
                  <a:pt x="264" y="182"/>
                </a:cubicBezTo>
                <a:cubicBezTo>
                  <a:pt x="265" y="183"/>
                  <a:pt x="267" y="182"/>
                  <a:pt x="268" y="182"/>
                </a:cubicBezTo>
                <a:cubicBezTo>
                  <a:pt x="274" y="177"/>
                  <a:pt x="280" y="172"/>
                  <a:pt x="286" y="167"/>
                </a:cubicBezTo>
                <a:cubicBezTo>
                  <a:pt x="290" y="164"/>
                  <a:pt x="296" y="163"/>
                  <a:pt x="299" y="167"/>
                </a:cubicBezTo>
                <a:cubicBezTo>
                  <a:pt x="307" y="175"/>
                  <a:pt x="315" y="182"/>
                  <a:pt x="323" y="191"/>
                </a:cubicBezTo>
                <a:cubicBezTo>
                  <a:pt x="327" y="194"/>
                  <a:pt x="326" y="200"/>
                  <a:pt x="323" y="204"/>
                </a:cubicBezTo>
                <a:cubicBezTo>
                  <a:pt x="318" y="210"/>
                  <a:pt x="313" y="216"/>
                  <a:pt x="308" y="222"/>
                </a:cubicBezTo>
                <a:cubicBezTo>
                  <a:pt x="307" y="223"/>
                  <a:pt x="307" y="225"/>
                  <a:pt x="308" y="226"/>
                </a:cubicBezTo>
                <a:cubicBezTo>
                  <a:pt x="312" y="234"/>
                  <a:pt x="316" y="243"/>
                  <a:pt x="319" y="253"/>
                </a:cubicBezTo>
                <a:cubicBezTo>
                  <a:pt x="319" y="254"/>
                  <a:pt x="320" y="254"/>
                  <a:pt x="322" y="255"/>
                </a:cubicBezTo>
                <a:cubicBezTo>
                  <a:pt x="329" y="255"/>
                  <a:pt x="337" y="256"/>
                  <a:pt x="345" y="257"/>
                </a:cubicBezTo>
                <a:cubicBezTo>
                  <a:pt x="350" y="258"/>
                  <a:pt x="355" y="261"/>
                  <a:pt x="355" y="266"/>
                </a:cubicBezTo>
                <a:cubicBezTo>
                  <a:pt x="355" y="278"/>
                  <a:pt x="355" y="289"/>
                  <a:pt x="355" y="300"/>
                </a:cubicBezTo>
                <a:cubicBezTo>
                  <a:pt x="355" y="305"/>
                  <a:pt x="350" y="308"/>
                  <a:pt x="345" y="309"/>
                </a:cubicBezTo>
                <a:cubicBezTo>
                  <a:pt x="337" y="310"/>
                  <a:pt x="329" y="311"/>
                  <a:pt x="322" y="312"/>
                </a:cubicBezTo>
                <a:cubicBezTo>
                  <a:pt x="320" y="312"/>
                  <a:pt x="319" y="313"/>
                  <a:pt x="319" y="314"/>
                </a:cubicBezTo>
                <a:cubicBezTo>
                  <a:pt x="316" y="323"/>
                  <a:pt x="312" y="333"/>
                  <a:pt x="308" y="341"/>
                </a:cubicBezTo>
                <a:cubicBezTo>
                  <a:pt x="307" y="342"/>
                  <a:pt x="307" y="343"/>
                  <a:pt x="308" y="344"/>
                </a:cubicBezTo>
                <a:cubicBezTo>
                  <a:pt x="313" y="350"/>
                  <a:pt x="318" y="356"/>
                  <a:pt x="323" y="363"/>
                </a:cubicBezTo>
                <a:cubicBezTo>
                  <a:pt x="326" y="367"/>
                  <a:pt x="327" y="372"/>
                  <a:pt x="323" y="376"/>
                </a:cubicBezTo>
                <a:cubicBezTo>
                  <a:pt x="315" y="384"/>
                  <a:pt x="307" y="392"/>
                  <a:pt x="299" y="400"/>
                </a:cubicBezTo>
                <a:cubicBezTo>
                  <a:pt x="296" y="403"/>
                  <a:pt x="290" y="403"/>
                  <a:pt x="286" y="399"/>
                </a:cubicBezTo>
                <a:cubicBezTo>
                  <a:pt x="280" y="395"/>
                  <a:pt x="274" y="390"/>
                  <a:pt x="268" y="385"/>
                </a:cubicBezTo>
                <a:cubicBezTo>
                  <a:pt x="267" y="384"/>
                  <a:pt x="265" y="384"/>
                  <a:pt x="264" y="384"/>
                </a:cubicBezTo>
                <a:cubicBezTo>
                  <a:pt x="256" y="389"/>
                  <a:pt x="247" y="393"/>
                  <a:pt x="237" y="395"/>
                </a:cubicBezTo>
                <a:cubicBezTo>
                  <a:pt x="236" y="396"/>
                  <a:pt x="236" y="397"/>
                  <a:pt x="235" y="398"/>
                </a:cubicBezTo>
                <a:cubicBezTo>
                  <a:pt x="235" y="406"/>
                  <a:pt x="233" y="414"/>
                  <a:pt x="233" y="421"/>
                </a:cubicBezTo>
                <a:cubicBezTo>
                  <a:pt x="232" y="427"/>
                  <a:pt x="228" y="431"/>
                  <a:pt x="224" y="431"/>
                </a:cubicBezTo>
                <a:cubicBezTo>
                  <a:pt x="212" y="431"/>
                  <a:pt x="201" y="431"/>
                  <a:pt x="190" y="431"/>
                </a:cubicBezTo>
                <a:cubicBezTo>
                  <a:pt x="185" y="431"/>
                  <a:pt x="181" y="427"/>
                  <a:pt x="181" y="421"/>
                </a:cubicBezTo>
                <a:cubicBezTo>
                  <a:pt x="180" y="414"/>
                  <a:pt x="179" y="406"/>
                  <a:pt x="178" y="398"/>
                </a:cubicBezTo>
                <a:cubicBezTo>
                  <a:pt x="178" y="397"/>
                  <a:pt x="177" y="396"/>
                  <a:pt x="176" y="395"/>
                </a:cubicBezTo>
                <a:cubicBezTo>
                  <a:pt x="167" y="393"/>
                  <a:pt x="157" y="389"/>
                  <a:pt x="149" y="384"/>
                </a:cubicBezTo>
                <a:cubicBezTo>
                  <a:pt x="148" y="384"/>
                  <a:pt x="147" y="384"/>
                  <a:pt x="146" y="385"/>
                </a:cubicBezTo>
                <a:cubicBezTo>
                  <a:pt x="140" y="390"/>
                  <a:pt x="134" y="395"/>
                  <a:pt x="127" y="399"/>
                </a:cubicBezTo>
                <a:cubicBezTo>
                  <a:pt x="123" y="403"/>
                  <a:pt x="118" y="403"/>
                  <a:pt x="114" y="400"/>
                </a:cubicBezTo>
                <a:cubicBezTo>
                  <a:pt x="106" y="392"/>
                  <a:pt x="98" y="384"/>
                  <a:pt x="90" y="376"/>
                </a:cubicBezTo>
                <a:cubicBezTo>
                  <a:pt x="87" y="372"/>
                  <a:pt x="87" y="367"/>
                  <a:pt x="90" y="363"/>
                </a:cubicBezTo>
                <a:cubicBezTo>
                  <a:pt x="95" y="356"/>
                  <a:pt x="100" y="350"/>
                  <a:pt x="105" y="344"/>
                </a:cubicBezTo>
                <a:cubicBezTo>
                  <a:pt x="106" y="343"/>
                  <a:pt x="106" y="342"/>
                  <a:pt x="106" y="341"/>
                </a:cubicBezTo>
                <a:cubicBezTo>
                  <a:pt x="101" y="333"/>
                  <a:pt x="97" y="323"/>
                  <a:pt x="94" y="314"/>
                </a:cubicBezTo>
                <a:cubicBezTo>
                  <a:pt x="94" y="313"/>
                  <a:pt x="93" y="312"/>
                  <a:pt x="92" y="312"/>
                </a:cubicBezTo>
                <a:cubicBezTo>
                  <a:pt x="84" y="311"/>
                  <a:pt x="76" y="310"/>
                  <a:pt x="69" y="309"/>
                </a:cubicBezTo>
                <a:cubicBezTo>
                  <a:pt x="63" y="308"/>
                  <a:pt x="59" y="305"/>
                  <a:pt x="59" y="300"/>
                </a:cubicBezTo>
                <a:cubicBezTo>
                  <a:pt x="59" y="289"/>
                  <a:pt x="59" y="278"/>
                  <a:pt x="59" y="266"/>
                </a:cubicBezTo>
                <a:cubicBezTo>
                  <a:pt x="59" y="261"/>
                  <a:pt x="63" y="258"/>
                  <a:pt x="69" y="257"/>
                </a:cubicBezTo>
                <a:cubicBezTo>
                  <a:pt x="76" y="256"/>
                  <a:pt x="84" y="255"/>
                  <a:pt x="92" y="255"/>
                </a:cubicBezTo>
                <a:cubicBezTo>
                  <a:pt x="93" y="254"/>
                  <a:pt x="94" y="254"/>
                  <a:pt x="94" y="253"/>
                </a:cubicBezTo>
                <a:cubicBezTo>
                  <a:pt x="97" y="243"/>
                  <a:pt x="101" y="234"/>
                  <a:pt x="106" y="226"/>
                </a:cubicBezTo>
                <a:cubicBezTo>
                  <a:pt x="106" y="225"/>
                  <a:pt x="106" y="223"/>
                  <a:pt x="105" y="222"/>
                </a:cubicBezTo>
                <a:cubicBezTo>
                  <a:pt x="100" y="216"/>
                  <a:pt x="95" y="210"/>
                  <a:pt x="90" y="204"/>
                </a:cubicBezTo>
                <a:cubicBezTo>
                  <a:pt x="87" y="200"/>
                  <a:pt x="87" y="194"/>
                  <a:pt x="90" y="191"/>
                </a:cubicBezTo>
                <a:cubicBezTo>
                  <a:pt x="98" y="182"/>
                  <a:pt x="106" y="175"/>
                  <a:pt x="114" y="167"/>
                </a:cubicBezTo>
                <a:cubicBezTo>
                  <a:pt x="118" y="163"/>
                  <a:pt x="123" y="164"/>
                  <a:pt x="127" y="167"/>
                </a:cubicBezTo>
                <a:cubicBezTo>
                  <a:pt x="134" y="172"/>
                  <a:pt x="140" y="177"/>
                  <a:pt x="146" y="182"/>
                </a:cubicBezTo>
                <a:cubicBezTo>
                  <a:pt x="147" y="182"/>
                  <a:pt x="148" y="183"/>
                  <a:pt x="149" y="182"/>
                </a:cubicBezTo>
                <a:cubicBezTo>
                  <a:pt x="157" y="178"/>
                  <a:pt x="167" y="174"/>
                  <a:pt x="176" y="171"/>
                </a:cubicBezTo>
                <a:cubicBezTo>
                  <a:pt x="177" y="171"/>
                  <a:pt x="178" y="170"/>
                  <a:pt x="178" y="168"/>
                </a:cubicBezTo>
                <a:cubicBezTo>
                  <a:pt x="179" y="161"/>
                  <a:pt x="180" y="153"/>
                  <a:pt x="181" y="145"/>
                </a:cubicBezTo>
                <a:cubicBezTo>
                  <a:pt x="181" y="140"/>
                  <a:pt x="185" y="135"/>
                  <a:pt x="190" y="135"/>
                </a:cubicBezTo>
                <a:cubicBezTo>
                  <a:pt x="201" y="135"/>
                  <a:pt x="212" y="135"/>
                  <a:pt x="224" y="135"/>
                </a:cubicBezTo>
                <a:cubicBezTo>
                  <a:pt x="228" y="135"/>
                  <a:pt x="232" y="140"/>
                  <a:pt x="233" y="145"/>
                </a:cubicBezTo>
                <a:cubicBezTo>
                  <a:pt x="233" y="153"/>
                  <a:pt x="235" y="161"/>
                  <a:pt x="235" y="168"/>
                </a:cubicBezTo>
                <a:cubicBezTo>
                  <a:pt x="236" y="170"/>
                  <a:pt x="236" y="171"/>
                  <a:pt x="237" y="171"/>
                </a:cubicBezTo>
                <a:close/>
                <a:moveTo>
                  <a:pt x="207" y="212"/>
                </a:moveTo>
                <a:cubicBezTo>
                  <a:pt x="246" y="212"/>
                  <a:pt x="278" y="244"/>
                  <a:pt x="278" y="283"/>
                </a:cubicBezTo>
                <a:cubicBezTo>
                  <a:pt x="278" y="323"/>
                  <a:pt x="246" y="355"/>
                  <a:pt x="207" y="355"/>
                </a:cubicBezTo>
                <a:cubicBezTo>
                  <a:pt x="167" y="355"/>
                  <a:pt x="135" y="323"/>
                  <a:pt x="135" y="283"/>
                </a:cubicBezTo>
                <a:cubicBezTo>
                  <a:pt x="135" y="244"/>
                  <a:pt x="167" y="212"/>
                  <a:pt x="207" y="212"/>
                </a:cubicBezTo>
                <a:close/>
                <a:moveTo>
                  <a:pt x="299" y="511"/>
                </a:moveTo>
                <a:cubicBezTo>
                  <a:pt x="299" y="518"/>
                  <a:pt x="294" y="524"/>
                  <a:pt x="287" y="524"/>
                </a:cubicBezTo>
                <a:cubicBezTo>
                  <a:pt x="233" y="524"/>
                  <a:pt x="180" y="524"/>
                  <a:pt x="127" y="524"/>
                </a:cubicBezTo>
                <a:cubicBezTo>
                  <a:pt x="120" y="524"/>
                  <a:pt x="114" y="518"/>
                  <a:pt x="114" y="511"/>
                </a:cubicBezTo>
                <a:cubicBezTo>
                  <a:pt x="114" y="429"/>
                  <a:pt x="0" y="365"/>
                  <a:pt x="0" y="255"/>
                </a:cubicBezTo>
                <a:cubicBezTo>
                  <a:pt x="0" y="0"/>
                  <a:pt x="413" y="0"/>
                  <a:pt x="413" y="255"/>
                </a:cubicBezTo>
                <a:cubicBezTo>
                  <a:pt x="413" y="366"/>
                  <a:pt x="299" y="419"/>
                  <a:pt x="299" y="511"/>
                </a:cubicBezTo>
                <a:close/>
                <a:moveTo>
                  <a:pt x="136" y="622"/>
                </a:moveTo>
                <a:cubicBezTo>
                  <a:pt x="183" y="622"/>
                  <a:pt x="230" y="622"/>
                  <a:pt x="277" y="622"/>
                </a:cubicBezTo>
                <a:cubicBezTo>
                  <a:pt x="283" y="622"/>
                  <a:pt x="288" y="626"/>
                  <a:pt x="288" y="631"/>
                </a:cubicBezTo>
                <a:cubicBezTo>
                  <a:pt x="288" y="637"/>
                  <a:pt x="288" y="643"/>
                  <a:pt x="288" y="648"/>
                </a:cubicBezTo>
                <a:cubicBezTo>
                  <a:pt x="288" y="653"/>
                  <a:pt x="283" y="657"/>
                  <a:pt x="277" y="657"/>
                </a:cubicBezTo>
                <a:cubicBezTo>
                  <a:pt x="230" y="657"/>
                  <a:pt x="183" y="657"/>
                  <a:pt x="136" y="657"/>
                </a:cubicBezTo>
                <a:cubicBezTo>
                  <a:pt x="130" y="657"/>
                  <a:pt x="125" y="653"/>
                  <a:pt x="125" y="648"/>
                </a:cubicBezTo>
                <a:cubicBezTo>
                  <a:pt x="125" y="643"/>
                  <a:pt x="125" y="637"/>
                  <a:pt x="125" y="631"/>
                </a:cubicBezTo>
                <a:cubicBezTo>
                  <a:pt x="125" y="626"/>
                  <a:pt x="130" y="622"/>
                  <a:pt x="136" y="622"/>
                </a:cubicBezTo>
                <a:close/>
                <a:moveTo>
                  <a:pt x="125" y="578"/>
                </a:moveTo>
                <a:cubicBezTo>
                  <a:pt x="180" y="578"/>
                  <a:pt x="234" y="578"/>
                  <a:pt x="288" y="578"/>
                </a:cubicBezTo>
                <a:cubicBezTo>
                  <a:pt x="294" y="578"/>
                  <a:pt x="299" y="582"/>
                  <a:pt x="299" y="586"/>
                </a:cubicBezTo>
                <a:cubicBezTo>
                  <a:pt x="299" y="592"/>
                  <a:pt x="299" y="598"/>
                  <a:pt x="299" y="604"/>
                </a:cubicBezTo>
                <a:cubicBezTo>
                  <a:pt x="299" y="609"/>
                  <a:pt x="294" y="613"/>
                  <a:pt x="288" y="613"/>
                </a:cubicBezTo>
                <a:cubicBezTo>
                  <a:pt x="234" y="613"/>
                  <a:pt x="180" y="613"/>
                  <a:pt x="125" y="613"/>
                </a:cubicBezTo>
                <a:cubicBezTo>
                  <a:pt x="119" y="613"/>
                  <a:pt x="115" y="609"/>
                  <a:pt x="115" y="604"/>
                </a:cubicBezTo>
                <a:cubicBezTo>
                  <a:pt x="115" y="598"/>
                  <a:pt x="115" y="592"/>
                  <a:pt x="115" y="586"/>
                </a:cubicBezTo>
                <a:cubicBezTo>
                  <a:pt x="115" y="582"/>
                  <a:pt x="119" y="578"/>
                  <a:pt x="125" y="57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964459" y="788757"/>
            <a:ext cx="1703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技术过关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64459" y="1060983"/>
            <a:ext cx="176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保护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熟练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绳结使用熟练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8415" y="5924550"/>
            <a:ext cx="12245975" cy="9626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237568" y="801100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日 程 安 排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33635" y="2168531"/>
            <a:ext cx="10541874" cy="3003737"/>
            <a:chOff x="830318" y="2441302"/>
            <a:chExt cx="10541874" cy="300373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2" t="20732" r="39016"/>
            <a:stretch>
              <a:fillRect/>
            </a:stretch>
          </p:blipFill>
          <p:spPr>
            <a:xfrm>
              <a:off x="830318" y="2524948"/>
              <a:ext cx="1902372" cy="1902372"/>
            </a:xfrm>
            <a:custGeom>
              <a:avLst/>
              <a:gdLst>
                <a:gd name="connsiteX0" fmla="*/ 951186 w 1902372"/>
                <a:gd name="connsiteY0" fmla="*/ 0 h 1902372"/>
                <a:gd name="connsiteX1" fmla="*/ 1902372 w 1902372"/>
                <a:gd name="connsiteY1" fmla="*/ 951186 h 1902372"/>
                <a:gd name="connsiteX2" fmla="*/ 951186 w 1902372"/>
                <a:gd name="connsiteY2" fmla="*/ 1902372 h 1902372"/>
                <a:gd name="connsiteX3" fmla="*/ 0 w 1902372"/>
                <a:gd name="connsiteY3" fmla="*/ 951186 h 1902372"/>
                <a:gd name="connsiteX4" fmla="*/ 951186 w 1902372"/>
                <a:gd name="connsiteY4" fmla="*/ 0 h 190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372" h="1902372">
                  <a:moveTo>
                    <a:pt x="951186" y="0"/>
                  </a:moveTo>
                  <a:cubicBezTo>
                    <a:pt x="1476512" y="0"/>
                    <a:pt x="1902372" y="425860"/>
                    <a:pt x="1902372" y="951186"/>
                  </a:cubicBezTo>
                  <a:cubicBezTo>
                    <a:pt x="1902372" y="1476512"/>
                    <a:pt x="1476512" y="1902372"/>
                    <a:pt x="951186" y="1902372"/>
                  </a:cubicBezTo>
                  <a:cubicBezTo>
                    <a:pt x="425860" y="1902372"/>
                    <a:pt x="0" y="1476512"/>
                    <a:pt x="0" y="951186"/>
                  </a:cubicBezTo>
                  <a:cubicBezTo>
                    <a:pt x="0" y="425860"/>
                    <a:pt x="425860" y="0"/>
                    <a:pt x="951186" y="0"/>
                  </a:cubicBezTo>
                  <a:close/>
                </a:path>
              </a:pathLst>
            </a:cu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7" t="19359" r="50820" b="20998"/>
            <a:stretch>
              <a:fillRect/>
            </a:stretch>
          </p:blipFill>
          <p:spPr>
            <a:xfrm>
              <a:off x="3710152" y="2441302"/>
              <a:ext cx="1902372" cy="1902372"/>
            </a:xfrm>
            <a:custGeom>
              <a:avLst/>
              <a:gdLst>
                <a:gd name="connsiteX0" fmla="*/ 951186 w 1902372"/>
                <a:gd name="connsiteY0" fmla="*/ 0 h 1902372"/>
                <a:gd name="connsiteX1" fmla="*/ 1902372 w 1902372"/>
                <a:gd name="connsiteY1" fmla="*/ 951186 h 1902372"/>
                <a:gd name="connsiteX2" fmla="*/ 951186 w 1902372"/>
                <a:gd name="connsiteY2" fmla="*/ 1902372 h 1902372"/>
                <a:gd name="connsiteX3" fmla="*/ 0 w 1902372"/>
                <a:gd name="connsiteY3" fmla="*/ 951186 h 1902372"/>
                <a:gd name="connsiteX4" fmla="*/ 951186 w 1902372"/>
                <a:gd name="connsiteY4" fmla="*/ 0 h 190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372" h="1902372">
                  <a:moveTo>
                    <a:pt x="951186" y="0"/>
                  </a:moveTo>
                  <a:cubicBezTo>
                    <a:pt x="1476512" y="0"/>
                    <a:pt x="1902372" y="425860"/>
                    <a:pt x="1902372" y="951186"/>
                  </a:cubicBezTo>
                  <a:cubicBezTo>
                    <a:pt x="1902372" y="1476512"/>
                    <a:pt x="1476512" y="1902372"/>
                    <a:pt x="951186" y="1902372"/>
                  </a:cubicBezTo>
                  <a:cubicBezTo>
                    <a:pt x="425860" y="1902372"/>
                    <a:pt x="0" y="1476512"/>
                    <a:pt x="0" y="951186"/>
                  </a:cubicBezTo>
                  <a:cubicBezTo>
                    <a:pt x="0" y="425860"/>
                    <a:pt x="425860" y="0"/>
                    <a:pt x="951186" y="0"/>
                  </a:cubicBezTo>
                  <a:close/>
                </a:path>
              </a:pathLst>
            </a:cu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89" t="23599" r="16036"/>
            <a:stretch>
              <a:fillRect/>
            </a:stretch>
          </p:blipFill>
          <p:spPr>
            <a:xfrm>
              <a:off x="6589986" y="2441302"/>
              <a:ext cx="1902372" cy="1902372"/>
            </a:xfrm>
            <a:custGeom>
              <a:avLst/>
              <a:gdLst>
                <a:gd name="connsiteX0" fmla="*/ 951186 w 1902372"/>
                <a:gd name="connsiteY0" fmla="*/ 0 h 1902372"/>
                <a:gd name="connsiteX1" fmla="*/ 1902372 w 1902372"/>
                <a:gd name="connsiteY1" fmla="*/ 951186 h 1902372"/>
                <a:gd name="connsiteX2" fmla="*/ 951186 w 1902372"/>
                <a:gd name="connsiteY2" fmla="*/ 1902372 h 1902372"/>
                <a:gd name="connsiteX3" fmla="*/ 0 w 1902372"/>
                <a:gd name="connsiteY3" fmla="*/ 951186 h 1902372"/>
                <a:gd name="connsiteX4" fmla="*/ 951186 w 1902372"/>
                <a:gd name="connsiteY4" fmla="*/ 0 h 190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372" h="1902372">
                  <a:moveTo>
                    <a:pt x="951186" y="0"/>
                  </a:moveTo>
                  <a:cubicBezTo>
                    <a:pt x="1476512" y="0"/>
                    <a:pt x="1902372" y="425860"/>
                    <a:pt x="1902372" y="951186"/>
                  </a:cubicBezTo>
                  <a:cubicBezTo>
                    <a:pt x="1902372" y="1476512"/>
                    <a:pt x="1476512" y="1902372"/>
                    <a:pt x="951186" y="1902372"/>
                  </a:cubicBezTo>
                  <a:cubicBezTo>
                    <a:pt x="425860" y="1902372"/>
                    <a:pt x="0" y="1476512"/>
                    <a:pt x="0" y="951186"/>
                  </a:cubicBezTo>
                  <a:cubicBezTo>
                    <a:pt x="0" y="425860"/>
                    <a:pt x="425860" y="0"/>
                    <a:pt x="951186" y="0"/>
                  </a:cubicBezTo>
                  <a:close/>
                </a:path>
              </a:pathLst>
            </a:cu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58" t="4213" r="15516"/>
            <a:stretch>
              <a:fillRect/>
            </a:stretch>
          </p:blipFill>
          <p:spPr>
            <a:xfrm>
              <a:off x="9469820" y="2524949"/>
              <a:ext cx="1902372" cy="1901841"/>
            </a:xfrm>
            <a:custGeom>
              <a:avLst/>
              <a:gdLst>
                <a:gd name="connsiteX0" fmla="*/ 951186 w 1902372"/>
                <a:gd name="connsiteY0" fmla="*/ 0 h 1901841"/>
                <a:gd name="connsiteX1" fmla="*/ 1902372 w 1902372"/>
                <a:gd name="connsiteY1" fmla="*/ 951186 h 1901841"/>
                <a:gd name="connsiteX2" fmla="*/ 1048439 w 1902372"/>
                <a:gd name="connsiteY2" fmla="*/ 1897461 h 1901841"/>
                <a:gd name="connsiteX3" fmla="*/ 961702 w 1902372"/>
                <a:gd name="connsiteY3" fmla="*/ 1901841 h 1901841"/>
                <a:gd name="connsiteX4" fmla="*/ 940670 w 1902372"/>
                <a:gd name="connsiteY4" fmla="*/ 1901841 h 1901841"/>
                <a:gd name="connsiteX5" fmla="*/ 853933 w 1902372"/>
                <a:gd name="connsiteY5" fmla="*/ 1897461 h 1901841"/>
                <a:gd name="connsiteX6" fmla="*/ 0 w 1902372"/>
                <a:gd name="connsiteY6" fmla="*/ 951186 h 1901841"/>
                <a:gd name="connsiteX7" fmla="*/ 951186 w 1902372"/>
                <a:gd name="connsiteY7" fmla="*/ 0 h 190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2372" h="1901841">
                  <a:moveTo>
                    <a:pt x="951186" y="0"/>
                  </a:moveTo>
                  <a:cubicBezTo>
                    <a:pt x="1476512" y="0"/>
                    <a:pt x="1902372" y="425860"/>
                    <a:pt x="1902372" y="951186"/>
                  </a:cubicBezTo>
                  <a:cubicBezTo>
                    <a:pt x="1902372" y="1443679"/>
                    <a:pt x="1528081" y="1848751"/>
                    <a:pt x="1048439" y="1897461"/>
                  </a:cubicBezTo>
                  <a:lnTo>
                    <a:pt x="961702" y="1901841"/>
                  </a:lnTo>
                  <a:lnTo>
                    <a:pt x="940670" y="1901841"/>
                  </a:lnTo>
                  <a:lnTo>
                    <a:pt x="853933" y="1897461"/>
                  </a:lnTo>
                  <a:cubicBezTo>
                    <a:pt x="374291" y="1848751"/>
                    <a:pt x="0" y="1443679"/>
                    <a:pt x="0" y="951186"/>
                  </a:cubicBezTo>
                  <a:cubicBezTo>
                    <a:pt x="0" y="425860"/>
                    <a:pt x="425860" y="0"/>
                    <a:pt x="951186" y="0"/>
                  </a:cubicBezTo>
                  <a:close/>
                </a:path>
              </a:pathLst>
            </a:custGeom>
          </p:spPr>
        </p:pic>
        <p:grpSp>
          <p:nvGrpSpPr>
            <p:cNvPr id="23" name="组合 22"/>
            <p:cNvGrpSpPr/>
            <p:nvPr/>
          </p:nvGrpSpPr>
          <p:grpSpPr>
            <a:xfrm>
              <a:off x="1237125" y="4599012"/>
              <a:ext cx="1088760" cy="846027"/>
              <a:chOff x="1237125" y="4599012"/>
              <a:chExt cx="1088760" cy="846027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458338" y="459901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体测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237125" y="4983374"/>
                <a:ext cx="1088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11</a:t>
                </a:r>
                <a:r>
                  <a:rPr lang="zh-CN" altLang="en-US" sz="1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月</a:t>
                </a:r>
                <a:r>
                  <a:rPr lang="en-US" altLang="zh-CN" sz="1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20</a:t>
                </a:r>
                <a:r>
                  <a:rPr lang="zh-CN" altLang="en-US" sz="1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日通州</a:t>
                </a:r>
                <a:endPara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en-US" altLang="zh-CN" sz="1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11</a:t>
                </a:r>
                <a:r>
                  <a:rPr lang="zh-CN" altLang="en-US" sz="1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月</a:t>
                </a:r>
                <a:r>
                  <a:rPr lang="en-US" altLang="zh-CN" sz="1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21</a:t>
                </a:r>
                <a:r>
                  <a:rPr lang="zh-CN" altLang="en-US" sz="1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日本部</a:t>
                </a:r>
                <a:endParaRPr lang="zh-CN" alt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4185887" y="4592387"/>
              <a:ext cx="950901" cy="852652"/>
              <a:chOff x="1306053" y="4592387"/>
              <a:chExt cx="950901" cy="85265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327633" y="459238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小五台</a:t>
                </a:r>
                <a:endParaRPr lang="zh-CN" altLang="en-US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306053" y="4983374"/>
                <a:ext cx="950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1200"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r>
                  <a:rPr lang="en-US" altLang="zh-CN" dirty="0"/>
                  <a:t>11</a:t>
                </a:r>
                <a:r>
                  <a:rPr lang="zh-CN" altLang="en-US" dirty="0"/>
                  <a:t>月</a:t>
                </a:r>
                <a:r>
                  <a:rPr lang="en-US" altLang="zh-CN" dirty="0"/>
                  <a:t>29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30</a:t>
                </a:r>
                <a:endParaRPr lang="en-US" altLang="zh-CN" dirty="0"/>
              </a:p>
              <a:p>
                <a:r>
                  <a:rPr lang="en-US" altLang="zh-CN" dirty="0"/>
                  <a:t>12</a:t>
                </a:r>
                <a:r>
                  <a:rPr lang="zh-CN" altLang="en-US" dirty="0"/>
                  <a:t>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日</a:t>
                </a:r>
                <a:endParaRPr lang="zh-CN" altLang="en-US" dirty="0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062404" y="4599044"/>
              <a:ext cx="1107996" cy="845995"/>
              <a:chOff x="1302736" y="4599044"/>
              <a:chExt cx="1107996" cy="845995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302736" y="4599044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技术训练</a:t>
                </a:r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386205" y="4983374"/>
                <a:ext cx="7906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1200"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r>
                  <a:rPr lang="en-US" altLang="zh-CN" dirty="0"/>
                  <a:t>11</a:t>
                </a:r>
                <a:r>
                  <a:rPr lang="zh-CN" altLang="en-US" dirty="0"/>
                  <a:t>月中旬</a:t>
                </a:r>
                <a:endParaRPr lang="en-US" altLang="zh-CN" dirty="0"/>
              </a:p>
              <a:p>
                <a:r>
                  <a:rPr lang="en-US" altLang="zh-CN" dirty="0"/>
                  <a:t>12</a:t>
                </a:r>
                <a:r>
                  <a:rPr lang="zh-CN" altLang="en-US" dirty="0"/>
                  <a:t>月中旬</a:t>
                </a:r>
                <a:endParaRPr lang="zh-CN" altLang="en-US" dirty="0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9751591" y="4592387"/>
              <a:ext cx="1338828" cy="652956"/>
              <a:chOff x="1112089" y="4607417"/>
              <a:chExt cx="1338828" cy="65295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1112089" y="4607417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冬训队成立</a:t>
                </a:r>
                <a:endParaRPr lang="zh-CN" altLang="en-US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358151" y="4983374"/>
                <a:ext cx="8467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1200"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r>
                  <a:rPr lang="en-US" altLang="zh-CN" dirty="0" smtClean="0"/>
                  <a:t>12</a:t>
                </a:r>
                <a:r>
                  <a:rPr lang="zh-CN" altLang="en-US" dirty="0" smtClean="0"/>
                  <a:t>月中旬</a:t>
                </a:r>
                <a:r>
                  <a:rPr lang="en-US" altLang="zh-CN" dirty="0" smtClean="0"/>
                  <a:t>.</a:t>
                </a:r>
                <a:endParaRPr lang="zh-CN" altLang="en-US" dirty="0"/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1991544" y="5925883"/>
            <a:ext cx="820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具体时间可能会由于天气原因，学校安排等改变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011410" y="1254973"/>
            <a:ext cx="1900628" cy="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5143" y="412750"/>
            <a:ext cx="11127105" cy="619633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15750" r="8614" b="21529"/>
          <a:stretch>
            <a:fillRect/>
          </a:stretch>
        </p:blipFill>
        <p:spPr>
          <a:xfrm>
            <a:off x="816491" y="2095013"/>
            <a:ext cx="2079738" cy="20948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5" t="29271" r="27634" b="15509"/>
          <a:stretch>
            <a:fillRect/>
          </a:stretch>
        </p:blipFill>
        <p:spPr>
          <a:xfrm>
            <a:off x="3604176" y="2139740"/>
            <a:ext cx="2120959" cy="20948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64" y="2056073"/>
            <a:ext cx="2294049" cy="229404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4" t="1425" r="13078"/>
          <a:stretch>
            <a:fillRect/>
          </a:stretch>
        </p:blipFill>
        <p:spPr>
          <a:xfrm>
            <a:off x="9363842" y="2168531"/>
            <a:ext cx="2049595" cy="2056919"/>
          </a:xfrm>
          <a:prstGeom prst="rect">
            <a:avLst/>
          </a:prstGeom>
        </p:spPr>
      </p:pic>
    </p:spTree>
  </p:cSld>
  <p:clrMapOvr>
    <a:masterClrMapping/>
  </p:clrMapOvr>
  <p:transition spd="slow" advTm="30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hoto-1496996317594-95a0cf707af5"/>
          <p:cNvPicPr>
            <a:picLocks noChangeAspect="1"/>
          </p:cNvPicPr>
          <p:nvPr/>
        </p:nvPicPr>
        <p:blipFill>
          <a:blip r:embed="rId1"/>
          <a:srcRect t="31250" b="29488"/>
          <a:stretch>
            <a:fillRect/>
          </a:stretch>
        </p:blipFill>
        <p:spPr>
          <a:xfrm>
            <a:off x="0" y="3688080"/>
            <a:ext cx="12224385" cy="31997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9752" y="5536723"/>
            <a:ext cx="31293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EQUIPMENT 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REQUIREMENT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9842" y="99234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装备要求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9842" y="1706427"/>
            <a:ext cx="5929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大自然教会我们趋利避害，我们反其道而行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世之奇伟瑰怪非常之观常在于险远，这是我们愿意付出的代价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但在小五台以及冬训甚至雪山的过程中，恶劣天气往往难以预测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而在恶劣天气中能够保护自己生命安全的，只有自己的一身装备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装备清单由历代装备部成员总结更新，希望大家谨遵最低要求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97632" y="1610995"/>
            <a:ext cx="9626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05143" y="412750"/>
            <a:ext cx="11127105" cy="619633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30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88365" y="734695"/>
            <a:ext cx="10287635" cy="542163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84903" y="2298178"/>
            <a:ext cx="4470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CLEAN &amp; MORDEN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 LIST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2" y="690562"/>
            <a:ext cx="5438775" cy="5476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2" y="690562"/>
            <a:ext cx="5438775" cy="5476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2" y="690562"/>
            <a:ext cx="5438775" cy="54768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61130" y="1997838"/>
            <a:ext cx="1319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排汗层</a:t>
            </a:r>
            <a:endParaRPr lang="zh-CN" altLang="en-US" sz="6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06021" y="3652594"/>
            <a:ext cx="2296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康海报体W12(P)" panose="040B0C00000000000000" pitchFamily="82" charset="-122"/>
                <a:ea typeface="华康海报体W12(P)" panose="040B0C00000000000000" pitchFamily="82" charset="-122"/>
              </a:rPr>
              <a:t>排汗，保暖</a:t>
            </a:r>
            <a:endParaRPr lang="en-US" altLang="zh-CN" sz="2000" dirty="0">
              <a:latin typeface="华康海报体W12(P)" panose="040B0C00000000000000" pitchFamily="82" charset="-122"/>
              <a:ea typeface="华康海报体W12(P)" panose="040B0C00000000000000" pitchFamily="82" charset="-122"/>
            </a:endParaRPr>
          </a:p>
          <a:p>
            <a:r>
              <a:rPr lang="zh-CN" altLang="en-US" sz="2000" dirty="0">
                <a:latin typeface="华康海报体W12(P)" panose="040B0C00000000000000" pitchFamily="82" charset="-122"/>
                <a:ea typeface="华康海报体W12(P)" panose="040B0C00000000000000" pitchFamily="82" charset="-122"/>
              </a:rPr>
              <a:t>调节体温</a:t>
            </a:r>
            <a:endParaRPr lang="zh-CN" altLang="en-US" sz="2000" dirty="0">
              <a:latin typeface="华康海报体W12(P)" panose="040B0C00000000000000" pitchFamily="82" charset="-122"/>
              <a:ea typeface="华康海报体W12(P)" panose="040B0C00000000000000" pitchFamily="82" charset="-122"/>
            </a:endParaRPr>
          </a:p>
        </p:txBody>
      </p:sp>
    </p:spTree>
  </p:cSld>
  <p:clrMapOvr>
    <a:masterClrMapping/>
  </p:clrMapOvr>
  <p:transition spd="slow"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88365" y="734695"/>
            <a:ext cx="10287635" cy="542163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84903" y="2298178"/>
            <a:ext cx="4470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CLEAN &amp; MORDEN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 LIST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2" y="690562"/>
            <a:ext cx="5438775" cy="5476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2" y="690562"/>
            <a:ext cx="5438775" cy="54768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61130" y="1997838"/>
            <a:ext cx="1319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中间层</a:t>
            </a:r>
            <a:endParaRPr lang="zh-CN" altLang="en-US" sz="6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619023" y="4860160"/>
            <a:ext cx="10051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777728" y="4558040"/>
            <a:ext cx="181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抓绒，羽绒裤</a:t>
            </a:r>
            <a:endParaRPr lang="zh-CN" altLang="en-US" sz="20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06021" y="3652594"/>
            <a:ext cx="229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康海报体W12(P)" panose="040B0C00000000000000" pitchFamily="82" charset="-122"/>
                <a:ea typeface="华康海报体W12(P)" panose="040B0C00000000000000" pitchFamily="82" charset="-122"/>
              </a:rPr>
              <a:t>保暖，排汗</a:t>
            </a:r>
            <a:endParaRPr lang="zh-CN" altLang="en-US" sz="2000" dirty="0">
              <a:latin typeface="华康海报体W12(P)" panose="040B0C00000000000000" pitchFamily="82" charset="-122"/>
              <a:ea typeface="华康海报体W12(P)" panose="040B0C00000000000000" pitchFamily="82" charset="-122"/>
            </a:endParaRPr>
          </a:p>
        </p:txBody>
      </p:sp>
    </p:spTree>
  </p:cSld>
  <p:clrMapOvr>
    <a:masterClrMapping/>
  </p:clrMapOvr>
  <p:transition spd="slow"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A000120150601A14KPBG</Template>
  <TotalTime>0</TotalTime>
  <Words>1576</Words>
  <Application>WPS 演示</Application>
  <PresentationFormat>宽屏</PresentationFormat>
  <Paragraphs>270</Paragraphs>
  <Slides>20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微软雅黑 Light</vt:lpstr>
      <vt:lpstr>Adobe 黑体 Std R</vt:lpstr>
      <vt:lpstr>黑体</vt:lpstr>
      <vt:lpstr>华康海报体W12(P)</vt:lpstr>
      <vt:lpstr>Arial Unicode MS</vt:lpstr>
      <vt:lpstr>Calibri Light</vt:lpstr>
      <vt:lpstr>Calibri</vt:lpstr>
      <vt:lpstr>華康布丁體</vt:lpstr>
      <vt:lpstr>Adobe Gurmukhi</vt:lpstr>
      <vt:lpstr>Microsoft Himalaya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Nyarlathotep</cp:lastModifiedBy>
  <cp:revision>56</cp:revision>
  <dcterms:created xsi:type="dcterms:W3CDTF">2018-12-16T00:34:00Z</dcterms:created>
  <dcterms:modified xsi:type="dcterms:W3CDTF">2021-03-26T02:21:47Z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A86D029B8E064868A67DF4974E7D63FE</vt:lpwstr>
  </property>
</Properties>
</file>